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png"/>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1"/>
  </p:notesMasterIdLst>
  <p:sldIdLst>
    <p:sldId id="446" r:id="rId2"/>
    <p:sldId id="447" r:id="rId3"/>
    <p:sldId id="260" r:id="rId4"/>
    <p:sldId id="262" r:id="rId5"/>
    <p:sldId id="443" r:id="rId6"/>
    <p:sldId id="257" r:id="rId7"/>
    <p:sldId id="259" r:id="rId8"/>
    <p:sldId id="258" r:id="rId9"/>
    <p:sldId id="441" r:id="rId10"/>
    <p:sldId id="261" r:id="rId11"/>
    <p:sldId id="284" r:id="rId12"/>
    <p:sldId id="276" r:id="rId13"/>
    <p:sldId id="463" r:id="rId14"/>
    <p:sldId id="464" r:id="rId15"/>
    <p:sldId id="465" r:id="rId16"/>
    <p:sldId id="466" r:id="rId17"/>
    <p:sldId id="467" r:id="rId18"/>
    <p:sldId id="277" r:id="rId19"/>
    <p:sldId id="28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65"/>
    <p:restoredTop sz="96405"/>
  </p:normalViewPr>
  <p:slideViewPr>
    <p:cSldViewPr snapToGrid="0" snapToObjects="1">
      <p:cViewPr varScale="1">
        <p:scale>
          <a:sx n="162" d="100"/>
          <a:sy n="162" d="100"/>
        </p:scale>
        <p:origin x="3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705D44-B325-8C42-8B13-73B198ED5265}" type="doc">
      <dgm:prSet loTypeId="urn:microsoft.com/office/officeart/2005/8/layout/funnel1" loCatId="" qsTypeId="urn:microsoft.com/office/officeart/2005/8/quickstyle/3d6" qsCatId="3D" csTypeId="urn:microsoft.com/office/officeart/2005/8/colors/accent1_2" csCatId="accent1" phldr="1"/>
      <dgm:spPr>
        <a:scene3d>
          <a:camera prst="orthographicFront" zoom="92000">
            <a:rot lat="0" lon="0" rev="0"/>
          </a:camera>
          <a:lightRig rig="balanced" dir="t">
            <a:rot lat="0" lon="0" rev="8700000"/>
          </a:lightRig>
        </a:scene3d>
      </dgm:spPr>
      <dgm:t>
        <a:bodyPr/>
        <a:lstStyle/>
        <a:p>
          <a:endParaRPr lang="en-GB"/>
        </a:p>
      </dgm:t>
    </dgm:pt>
    <dgm:pt modelId="{5CB55FDE-3313-1647-A551-1E8E6555FDEA}">
      <dgm:prSet phldrT="[Text]"/>
      <dgm:spPr>
        <a:solidFill>
          <a:srgbClr val="FF0000"/>
        </a:solidFill>
        <a:ln>
          <a:noFill/>
        </a:ln>
        <a:effectLst>
          <a:outerShdw blurRad="44450" dist="27940" dir="5400000" algn="ctr">
            <a:srgbClr val="000000">
              <a:alpha val="32000"/>
            </a:srgbClr>
          </a:outerShdw>
        </a:effectLst>
        <a:scene3d>
          <a:camera prst="orthographicFront" zoom="92000">
            <a:rot lat="0" lon="0" rev="0"/>
          </a:camera>
          <a:lightRig rig="balanced" dir="t">
            <a:rot lat="0" lon="0" rev="8700000"/>
          </a:lightRig>
        </a:scene3d>
        <a:sp3d>
          <a:bevelT w="190500" h="38100"/>
        </a:sp3d>
      </dgm:spPr>
      <dgm:t>
        <a:bodyPr/>
        <a:lstStyle/>
        <a:p>
          <a:r>
            <a:rPr lang="en-GB" b="1" dirty="0">
              <a:solidFill>
                <a:schemeClr val="tx1"/>
              </a:solidFill>
            </a:rPr>
            <a:t>Efficiency</a:t>
          </a:r>
        </a:p>
      </dgm:t>
    </dgm:pt>
    <dgm:pt modelId="{F70C9095-AAFE-A547-BC79-79CFE37F3B0F}" type="parTrans" cxnId="{BF329A62-808B-A440-AB1C-97BB1DB9F135}">
      <dgm:prSet/>
      <dgm:spPr/>
      <dgm:t>
        <a:bodyPr/>
        <a:lstStyle/>
        <a:p>
          <a:endParaRPr lang="en-GB"/>
        </a:p>
      </dgm:t>
    </dgm:pt>
    <dgm:pt modelId="{DC8E1331-2E4B-AF44-BF9B-8087A5B5A8B6}" type="sibTrans" cxnId="{BF329A62-808B-A440-AB1C-97BB1DB9F135}">
      <dgm:prSet/>
      <dgm:spPr/>
      <dgm:t>
        <a:bodyPr/>
        <a:lstStyle/>
        <a:p>
          <a:endParaRPr lang="en-GB"/>
        </a:p>
      </dgm:t>
    </dgm:pt>
    <dgm:pt modelId="{3A533583-9EB6-B74A-B96E-C3E698F2E7E9}">
      <dgm:prSet phldrT="[Text]"/>
      <dgm:spPr>
        <a:solidFill>
          <a:srgbClr val="00B0F0"/>
        </a:solidFill>
        <a:ln>
          <a:noFill/>
        </a:ln>
        <a:effectLst>
          <a:outerShdw blurRad="44450" dist="27940" dir="5400000" algn="ctr">
            <a:srgbClr val="000000">
              <a:alpha val="32000"/>
            </a:srgbClr>
          </a:outerShdw>
        </a:effectLst>
        <a:scene3d>
          <a:camera prst="orthographicFront" zoom="92000">
            <a:rot lat="0" lon="0" rev="0"/>
          </a:camera>
          <a:lightRig rig="balanced" dir="t">
            <a:rot lat="0" lon="0" rev="8700000"/>
          </a:lightRig>
        </a:scene3d>
        <a:sp3d>
          <a:bevelT w="190500" h="38100"/>
        </a:sp3d>
      </dgm:spPr>
      <dgm:t>
        <a:bodyPr/>
        <a:lstStyle/>
        <a:p>
          <a:r>
            <a:rPr lang="en-GB" b="1" dirty="0">
              <a:solidFill>
                <a:schemeClr val="tx1"/>
              </a:solidFill>
            </a:rPr>
            <a:t>Quality </a:t>
          </a:r>
        </a:p>
      </dgm:t>
    </dgm:pt>
    <dgm:pt modelId="{F860ECA3-7A3D-794B-BC28-A9FFD7931B7B}" type="parTrans" cxnId="{57E48495-7BFD-0A41-852A-848E004ED069}">
      <dgm:prSet/>
      <dgm:spPr/>
      <dgm:t>
        <a:bodyPr/>
        <a:lstStyle/>
        <a:p>
          <a:endParaRPr lang="en-GB"/>
        </a:p>
      </dgm:t>
    </dgm:pt>
    <dgm:pt modelId="{070CC64B-56F2-8940-8D8E-0674FCF2AD6C}" type="sibTrans" cxnId="{57E48495-7BFD-0A41-852A-848E004ED069}">
      <dgm:prSet/>
      <dgm:spPr/>
      <dgm:t>
        <a:bodyPr/>
        <a:lstStyle/>
        <a:p>
          <a:endParaRPr lang="en-GB"/>
        </a:p>
      </dgm:t>
    </dgm:pt>
    <dgm:pt modelId="{9CB688A5-DD65-CC4B-B854-4C2505628F83}">
      <dgm:prSet phldrT="[Text]"/>
      <dgm:spPr>
        <a:solidFill>
          <a:schemeClr val="tx1"/>
        </a:solidFill>
        <a:ln>
          <a:noFill/>
        </a:ln>
        <a:effectLst>
          <a:outerShdw blurRad="44450" dist="27940" dir="5400000" algn="ctr">
            <a:srgbClr val="000000">
              <a:alpha val="32000"/>
            </a:srgbClr>
          </a:outerShdw>
        </a:effectLst>
        <a:scene3d>
          <a:camera prst="orthographicFront" zoom="92000">
            <a:rot lat="0" lon="0" rev="0"/>
          </a:camera>
          <a:lightRig rig="balanced" dir="t">
            <a:rot lat="0" lon="0" rev="8700000"/>
          </a:lightRig>
        </a:scene3d>
        <a:sp3d>
          <a:bevelT w="190500" h="38100"/>
        </a:sp3d>
      </dgm:spPr>
      <dgm:t>
        <a:bodyPr/>
        <a:lstStyle/>
        <a:p>
          <a:r>
            <a:rPr lang="en-GB" b="1" dirty="0">
              <a:solidFill>
                <a:schemeClr val="bg1"/>
              </a:solidFill>
            </a:rPr>
            <a:t>Workmanship </a:t>
          </a:r>
        </a:p>
      </dgm:t>
    </dgm:pt>
    <dgm:pt modelId="{554255D4-A631-D04A-A9EF-E5407E7E1166}" type="sibTrans" cxnId="{EEEE3E4B-ADDD-6344-9655-484CCE38ED50}">
      <dgm:prSet/>
      <dgm:spPr/>
      <dgm:t>
        <a:bodyPr/>
        <a:lstStyle/>
        <a:p>
          <a:endParaRPr lang="en-GB"/>
        </a:p>
      </dgm:t>
    </dgm:pt>
    <dgm:pt modelId="{C743D700-0A42-264A-B2D0-01011D4AF236}" type="parTrans" cxnId="{EEEE3E4B-ADDD-6344-9655-484CCE38ED50}">
      <dgm:prSet/>
      <dgm:spPr/>
      <dgm:t>
        <a:bodyPr/>
        <a:lstStyle/>
        <a:p>
          <a:endParaRPr lang="en-GB"/>
        </a:p>
      </dgm:t>
    </dgm:pt>
    <dgm:pt modelId="{7081830A-5ADD-7A4C-8A71-614C1D29E978}">
      <dgm:prSet phldrT="[Text]" custT="1"/>
      <dgm:spPr>
        <a:solidFill>
          <a:schemeClr val="accent5">
            <a:lumMod val="60000"/>
            <a:lumOff val="40000"/>
            <a:alpha val="0"/>
          </a:schemeClr>
        </a:solidFill>
        <a:ln w="28575">
          <a:noFill/>
        </a:ln>
        <a:effectLst>
          <a:outerShdw blurRad="44450" dist="27940" dir="5400000" algn="ctr">
            <a:srgbClr val="000000">
              <a:alpha val="32000"/>
            </a:srgbClr>
          </a:outerShdw>
        </a:effectLst>
        <a:scene3d>
          <a:camera prst="orthographicFront" zoom="92000">
            <a:rot lat="0" lon="0" rev="0"/>
          </a:camera>
          <a:lightRig rig="balanced" dir="t">
            <a:rot lat="0" lon="0" rev="8700000"/>
          </a:lightRig>
        </a:scene3d>
        <a:sp3d>
          <a:bevelT w="190500" h="38100"/>
        </a:sp3d>
      </dgm:spPr>
      <dgm:t>
        <a:bodyPr/>
        <a:lstStyle/>
        <a:p>
          <a:pPr algn="ctr"/>
          <a:r>
            <a:rPr lang="en-GB" sz="1600" dirty="0">
              <a:solidFill>
                <a:schemeClr val="tx1"/>
              </a:solidFill>
              <a:latin typeface="Apple Braille" pitchFamily="2" charset="0"/>
            </a:rPr>
            <a:t>With our staff dedicated to exceeding the specification of each site, MGM Ltd Fibre Optics services, we are geared to handle up to 30 Access Builds Per Month.</a:t>
          </a:r>
        </a:p>
      </dgm:t>
    </dgm:pt>
    <dgm:pt modelId="{857612ED-F444-0944-BBE4-76113B61F552}" type="sibTrans" cxnId="{0D68D449-7863-684C-91A9-27A0134286E7}">
      <dgm:prSet/>
      <dgm:spPr/>
      <dgm:t>
        <a:bodyPr/>
        <a:lstStyle/>
        <a:p>
          <a:endParaRPr lang="en-GB"/>
        </a:p>
      </dgm:t>
    </dgm:pt>
    <dgm:pt modelId="{37D09ED9-0BF1-384B-AC78-D0C51F20148E}" type="parTrans" cxnId="{0D68D449-7863-684C-91A9-27A0134286E7}">
      <dgm:prSet/>
      <dgm:spPr/>
      <dgm:t>
        <a:bodyPr/>
        <a:lstStyle/>
        <a:p>
          <a:endParaRPr lang="en-GB"/>
        </a:p>
      </dgm:t>
    </dgm:pt>
    <dgm:pt modelId="{18941729-C879-414D-8FE3-0CAAC6FF8776}" type="pres">
      <dgm:prSet presAssocID="{F5705D44-B325-8C42-8B13-73B198ED5265}" presName="Name0" presStyleCnt="0">
        <dgm:presLayoutVars>
          <dgm:chMax val="4"/>
          <dgm:resizeHandles val="exact"/>
        </dgm:presLayoutVars>
      </dgm:prSet>
      <dgm:spPr/>
    </dgm:pt>
    <dgm:pt modelId="{3AA6EC94-0B5D-4E47-8FA5-7666B19372F9}" type="pres">
      <dgm:prSet presAssocID="{F5705D44-B325-8C42-8B13-73B198ED5265}" presName="ellipse" presStyleLbl="trBgShp" presStyleIdx="0" presStyleCnt="1"/>
      <dgm:spPr>
        <a:ln>
          <a:noFill/>
        </a:ln>
        <a:effectLst>
          <a:outerShdw blurRad="44450" dist="27940" dir="5400000" algn="ctr">
            <a:srgbClr val="000000">
              <a:alpha val="32000"/>
            </a:srgbClr>
          </a:outerShdw>
        </a:effectLst>
        <a:scene3d>
          <a:camera prst="orthographicFront" zoom="92000">
            <a:rot lat="0" lon="0" rev="0"/>
          </a:camera>
          <a:lightRig rig="balanced" dir="t">
            <a:rot lat="0" lon="0" rev="8700000"/>
          </a:lightRig>
        </a:scene3d>
        <a:sp3d z="-10400">
          <a:bevelT w="190500" h="38100"/>
        </a:sp3d>
      </dgm:spPr>
    </dgm:pt>
    <dgm:pt modelId="{9EFAD6B7-0554-0849-92F6-832515D0FE4B}" type="pres">
      <dgm:prSet presAssocID="{F5705D44-B325-8C42-8B13-73B198ED5265}" presName="arrow1" presStyleLbl="fgShp" presStyleIdx="0" presStyleCnt="1" custScaleY="96720"/>
      <dgm:spPr>
        <a:solidFill>
          <a:schemeClr val="accent5">
            <a:lumMod val="60000"/>
            <a:lumOff val="40000"/>
          </a:schemeClr>
        </a:solidFill>
        <a:ln>
          <a:noFill/>
        </a:ln>
        <a:effectLst>
          <a:outerShdw blurRad="44450" dist="27940" dir="5400000" algn="ctr">
            <a:srgbClr val="000000">
              <a:alpha val="32000"/>
            </a:srgbClr>
          </a:outerShdw>
        </a:effectLst>
        <a:scene3d>
          <a:camera prst="orthographicFront" zoom="92000">
            <a:rot lat="0" lon="0" rev="0"/>
          </a:camera>
          <a:lightRig rig="balanced" dir="t">
            <a:rot lat="0" lon="0" rev="8700000"/>
          </a:lightRig>
        </a:scene3d>
        <a:sp3d z="50080">
          <a:bevelT w="190500" h="38100"/>
        </a:sp3d>
      </dgm:spPr>
    </dgm:pt>
    <dgm:pt modelId="{68BD1F89-7BF0-3D4D-96D8-87A1E79B3332}" type="pres">
      <dgm:prSet presAssocID="{F5705D44-B325-8C42-8B13-73B198ED5265}" presName="rectangle" presStyleLbl="revTx" presStyleIdx="0" presStyleCnt="1" custScaleX="172830" custScaleY="96916" custLinFactNeighborX="12367" custLinFactNeighborY="-8842">
        <dgm:presLayoutVars>
          <dgm:bulletEnabled val="1"/>
        </dgm:presLayoutVars>
      </dgm:prSet>
      <dgm:spPr/>
    </dgm:pt>
    <dgm:pt modelId="{B9111567-C275-C04A-B172-310F6E54C8F7}" type="pres">
      <dgm:prSet presAssocID="{3A533583-9EB6-B74A-B96E-C3E698F2E7E9}" presName="item1" presStyleLbl="node1" presStyleIdx="0" presStyleCnt="3">
        <dgm:presLayoutVars>
          <dgm:bulletEnabled val="1"/>
        </dgm:presLayoutVars>
      </dgm:prSet>
      <dgm:spPr/>
    </dgm:pt>
    <dgm:pt modelId="{E3C53AE0-E20E-FE4C-9C21-054FA1640373}" type="pres">
      <dgm:prSet presAssocID="{9CB688A5-DD65-CC4B-B854-4C2505628F83}" presName="item2" presStyleLbl="node1" presStyleIdx="1" presStyleCnt="3">
        <dgm:presLayoutVars>
          <dgm:bulletEnabled val="1"/>
        </dgm:presLayoutVars>
      </dgm:prSet>
      <dgm:spPr/>
    </dgm:pt>
    <dgm:pt modelId="{0D95B779-D6E2-BA44-898B-53574FFB0D39}" type="pres">
      <dgm:prSet presAssocID="{7081830A-5ADD-7A4C-8A71-614C1D29E978}" presName="item3" presStyleLbl="node1" presStyleIdx="2" presStyleCnt="3">
        <dgm:presLayoutVars>
          <dgm:bulletEnabled val="1"/>
        </dgm:presLayoutVars>
      </dgm:prSet>
      <dgm:spPr/>
    </dgm:pt>
    <dgm:pt modelId="{E27A8778-3477-7845-B6EF-7916AEF8971A}" type="pres">
      <dgm:prSet presAssocID="{F5705D44-B325-8C42-8B13-73B198ED5265}" presName="funnel" presStyleLbl="trAlignAcc1" presStyleIdx="0" presStyleCnt="1"/>
      <dgm:spPr>
        <a:solidFill>
          <a:schemeClr val="accent5">
            <a:lumMod val="40000"/>
            <a:lumOff val="60000"/>
            <a:alpha val="40000"/>
          </a:schemeClr>
        </a:solidFill>
        <a:ln>
          <a:noFill/>
        </a:ln>
        <a:effectLst>
          <a:outerShdw blurRad="44450" dist="27940" dir="5400000" algn="ctr">
            <a:srgbClr val="000000">
              <a:alpha val="32000"/>
            </a:srgbClr>
          </a:outerShdw>
        </a:effectLst>
        <a:scene3d>
          <a:camera prst="orthographicFront" zoom="92000">
            <a:rot lat="0" lon="0" rev="0"/>
          </a:camera>
          <a:lightRig rig="balanced" dir="t">
            <a:rot lat="0" lon="0" rev="8700000"/>
          </a:lightRig>
        </a:scene3d>
        <a:sp3d>
          <a:bevelT w="190500" h="38100"/>
        </a:sp3d>
      </dgm:spPr>
    </dgm:pt>
  </dgm:ptLst>
  <dgm:cxnLst>
    <dgm:cxn modelId="{BB31E919-4CAF-984E-A986-7784843C367A}" type="presOf" srcId="{F5705D44-B325-8C42-8B13-73B198ED5265}" destId="{18941729-C879-414D-8FE3-0CAAC6FF8776}" srcOrd="0" destOrd="0" presId="urn:microsoft.com/office/officeart/2005/8/layout/funnel1"/>
    <dgm:cxn modelId="{4F2D4D22-000B-8A45-8F02-CA87E69C511D}" type="presOf" srcId="{3A533583-9EB6-B74A-B96E-C3E698F2E7E9}" destId="{E3C53AE0-E20E-FE4C-9C21-054FA1640373}" srcOrd="0" destOrd="0" presId="urn:microsoft.com/office/officeart/2005/8/layout/funnel1"/>
    <dgm:cxn modelId="{0D68D449-7863-684C-91A9-27A0134286E7}" srcId="{F5705D44-B325-8C42-8B13-73B198ED5265}" destId="{7081830A-5ADD-7A4C-8A71-614C1D29E978}" srcOrd="3" destOrd="0" parTransId="{37D09ED9-0BF1-384B-AC78-D0C51F20148E}" sibTransId="{857612ED-F444-0944-BBE4-76113B61F552}"/>
    <dgm:cxn modelId="{EEEE3E4B-ADDD-6344-9655-484CCE38ED50}" srcId="{F5705D44-B325-8C42-8B13-73B198ED5265}" destId="{9CB688A5-DD65-CC4B-B854-4C2505628F83}" srcOrd="2" destOrd="0" parTransId="{C743D700-0A42-264A-B2D0-01011D4AF236}" sibTransId="{554255D4-A631-D04A-A9EF-E5407E7E1166}"/>
    <dgm:cxn modelId="{BF329A62-808B-A440-AB1C-97BB1DB9F135}" srcId="{F5705D44-B325-8C42-8B13-73B198ED5265}" destId="{5CB55FDE-3313-1647-A551-1E8E6555FDEA}" srcOrd="0" destOrd="0" parTransId="{F70C9095-AAFE-A547-BC79-79CFE37F3B0F}" sibTransId="{DC8E1331-2E4B-AF44-BF9B-8087A5B5A8B6}"/>
    <dgm:cxn modelId="{00A0FC8F-5B1D-0743-8A3D-256043FD40E2}" type="presOf" srcId="{9CB688A5-DD65-CC4B-B854-4C2505628F83}" destId="{B9111567-C275-C04A-B172-310F6E54C8F7}" srcOrd="0" destOrd="0" presId="urn:microsoft.com/office/officeart/2005/8/layout/funnel1"/>
    <dgm:cxn modelId="{57E48495-7BFD-0A41-852A-848E004ED069}" srcId="{F5705D44-B325-8C42-8B13-73B198ED5265}" destId="{3A533583-9EB6-B74A-B96E-C3E698F2E7E9}" srcOrd="1" destOrd="0" parTransId="{F860ECA3-7A3D-794B-BC28-A9FFD7931B7B}" sibTransId="{070CC64B-56F2-8940-8D8E-0674FCF2AD6C}"/>
    <dgm:cxn modelId="{DCD1BEF6-A0FB-3A42-872B-B265353443B5}" type="presOf" srcId="{5CB55FDE-3313-1647-A551-1E8E6555FDEA}" destId="{0D95B779-D6E2-BA44-898B-53574FFB0D39}" srcOrd="0" destOrd="0" presId="urn:microsoft.com/office/officeart/2005/8/layout/funnel1"/>
    <dgm:cxn modelId="{9BF843FA-736F-A847-B4E8-D5950E2F5B12}" type="presOf" srcId="{7081830A-5ADD-7A4C-8A71-614C1D29E978}" destId="{68BD1F89-7BF0-3D4D-96D8-87A1E79B3332}" srcOrd="0" destOrd="0" presId="urn:microsoft.com/office/officeart/2005/8/layout/funnel1"/>
    <dgm:cxn modelId="{7B16CB7E-CE30-7048-B081-E7E6EFF24B1C}" type="presParOf" srcId="{18941729-C879-414D-8FE3-0CAAC6FF8776}" destId="{3AA6EC94-0B5D-4E47-8FA5-7666B19372F9}" srcOrd="0" destOrd="0" presId="urn:microsoft.com/office/officeart/2005/8/layout/funnel1"/>
    <dgm:cxn modelId="{90ECC879-E309-FD4E-BEB2-51D0AE8A0EE1}" type="presParOf" srcId="{18941729-C879-414D-8FE3-0CAAC6FF8776}" destId="{9EFAD6B7-0554-0849-92F6-832515D0FE4B}" srcOrd="1" destOrd="0" presId="urn:microsoft.com/office/officeart/2005/8/layout/funnel1"/>
    <dgm:cxn modelId="{B1655897-F147-2F49-834D-2B19711EA646}" type="presParOf" srcId="{18941729-C879-414D-8FE3-0CAAC6FF8776}" destId="{68BD1F89-7BF0-3D4D-96D8-87A1E79B3332}" srcOrd="2" destOrd="0" presId="urn:microsoft.com/office/officeart/2005/8/layout/funnel1"/>
    <dgm:cxn modelId="{CDBFF86A-42C0-5F4E-9A23-2DC015A37B0B}" type="presParOf" srcId="{18941729-C879-414D-8FE3-0CAAC6FF8776}" destId="{B9111567-C275-C04A-B172-310F6E54C8F7}" srcOrd="3" destOrd="0" presId="urn:microsoft.com/office/officeart/2005/8/layout/funnel1"/>
    <dgm:cxn modelId="{08E5EE80-512A-6D40-8407-E12F4DC11700}" type="presParOf" srcId="{18941729-C879-414D-8FE3-0CAAC6FF8776}" destId="{E3C53AE0-E20E-FE4C-9C21-054FA1640373}" srcOrd="4" destOrd="0" presId="urn:microsoft.com/office/officeart/2005/8/layout/funnel1"/>
    <dgm:cxn modelId="{83E8E66E-7485-D847-8565-0EEE093CE599}" type="presParOf" srcId="{18941729-C879-414D-8FE3-0CAAC6FF8776}" destId="{0D95B779-D6E2-BA44-898B-53574FFB0D39}" srcOrd="5" destOrd="0" presId="urn:microsoft.com/office/officeart/2005/8/layout/funnel1"/>
    <dgm:cxn modelId="{D11E1D37-E126-1B41-BFB6-98C041056FA1}" type="presParOf" srcId="{18941729-C879-414D-8FE3-0CAAC6FF8776}" destId="{E27A8778-3477-7845-B6EF-7916AEF8971A}" srcOrd="6" destOrd="0" presId="urn:microsoft.com/office/officeart/2005/8/layout/funnel1"/>
  </dgm:cxnLst>
  <dgm:bg>
    <a:solidFill>
      <a:schemeClr val="accent1">
        <a:lumMod val="20000"/>
        <a:lumOff val="80000"/>
      </a:schemeClr>
    </a:solidFill>
  </dgm:bg>
  <dgm:whole>
    <a:ln w="1905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6EC94-0B5D-4E47-8FA5-7666B19372F9}">
      <dsp:nvSpPr>
        <dsp:cNvPr id="0" name=""/>
        <dsp:cNvSpPr/>
      </dsp:nvSpPr>
      <dsp:spPr>
        <a:xfrm>
          <a:off x="1484537" y="209816"/>
          <a:ext cx="4020958" cy="1396425"/>
        </a:xfrm>
        <a:prstGeom prst="ellipse">
          <a:avLst/>
        </a:prstGeom>
        <a:solidFill>
          <a:schemeClr val="accent1">
            <a:tint val="50000"/>
            <a:alpha val="4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zoom="92000">
            <a:rot lat="0" lon="0" rev="0"/>
          </a:camera>
          <a:lightRig rig="balanced" dir="t">
            <a:rot lat="0" lon="0" rev="8700000"/>
          </a:lightRig>
        </a:scene3d>
        <a:sp3d z="-10400">
          <a:bevelT w="190500" h="38100"/>
        </a:sp3d>
      </dsp:spPr>
      <dsp:style>
        <a:lnRef idx="0">
          <a:scrgbClr r="0" g="0" b="0"/>
        </a:lnRef>
        <a:fillRef idx="1">
          <a:scrgbClr r="0" g="0" b="0"/>
        </a:fillRef>
        <a:effectRef idx="0">
          <a:scrgbClr r="0" g="0" b="0"/>
        </a:effectRef>
        <a:fontRef idx="minor"/>
      </dsp:style>
    </dsp:sp>
    <dsp:sp modelId="{9EFAD6B7-0554-0849-92F6-832515D0FE4B}">
      <dsp:nvSpPr>
        <dsp:cNvPr id="0" name=""/>
        <dsp:cNvSpPr/>
      </dsp:nvSpPr>
      <dsp:spPr>
        <a:xfrm>
          <a:off x="3111623" y="3637368"/>
          <a:ext cx="779255" cy="482365"/>
        </a:xfrm>
        <a:prstGeom prst="downArrow">
          <a:avLst/>
        </a:prstGeom>
        <a:solidFill>
          <a:schemeClr val="accent5">
            <a:lumMod val="60000"/>
            <a:lumOff val="40000"/>
          </a:schemeClr>
        </a:solidFill>
        <a:ln>
          <a:noFill/>
        </a:ln>
        <a:effectLst>
          <a:outerShdw blurRad="44450" dist="27940" dir="5400000" algn="ctr" rotWithShape="0">
            <a:srgbClr val="000000">
              <a:alpha val="32000"/>
            </a:srgbClr>
          </a:outerShdw>
        </a:effectLst>
        <a:scene3d>
          <a:camera prst="orthographicFront" zoom="92000">
            <a:rot lat="0" lon="0" rev="0"/>
          </a:camera>
          <a:lightRig rig="balanced" dir="t">
            <a:rot lat="0" lon="0" rev="8700000"/>
          </a:lightRig>
        </a:scene3d>
        <a:sp3d z="50080">
          <a:bevelT w="190500" h="38100"/>
        </a:sp3d>
      </dsp:spPr>
      <dsp:style>
        <a:lnRef idx="0">
          <a:scrgbClr r="0" g="0" b="0"/>
        </a:lnRef>
        <a:fillRef idx="1">
          <a:scrgbClr r="0" g="0" b="0"/>
        </a:fillRef>
        <a:effectRef idx="2">
          <a:scrgbClr r="0" g="0" b="0"/>
        </a:effectRef>
        <a:fontRef idx="minor"/>
      </dsp:style>
    </dsp:sp>
    <dsp:sp modelId="{68BD1F89-7BF0-3D4D-96D8-87A1E79B3332}">
      <dsp:nvSpPr>
        <dsp:cNvPr id="0" name=""/>
        <dsp:cNvSpPr/>
      </dsp:nvSpPr>
      <dsp:spPr>
        <a:xfrm>
          <a:off x="537923" y="3959905"/>
          <a:ext cx="6464578" cy="906267"/>
        </a:xfrm>
        <a:prstGeom prst="rect">
          <a:avLst/>
        </a:prstGeom>
        <a:solidFill>
          <a:schemeClr val="accent5">
            <a:lumMod val="60000"/>
            <a:lumOff val="40000"/>
            <a:alpha val="0"/>
          </a:schemeClr>
        </a:solidFill>
        <a:ln w="28575">
          <a:noFill/>
        </a:ln>
        <a:effectLst>
          <a:outerShdw blurRad="44450" dist="27940" dir="5400000" algn="ctr" rotWithShape="0">
            <a:srgbClr val="000000">
              <a:alpha val="32000"/>
            </a:srgbClr>
          </a:outerShdw>
        </a:effectLst>
        <a:scene3d>
          <a:camera prst="orthographicFront" zoom="92000">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latin typeface="Apple Braille" pitchFamily="2" charset="0"/>
            </a:rPr>
            <a:t>With our staff dedicated to exceeding the specification of each site, MGM Ltd Fibre Optics services, we are geared to handle up to 30 Access Builds Per Month.</a:t>
          </a:r>
        </a:p>
      </dsp:txBody>
      <dsp:txXfrm>
        <a:off x="537923" y="3959905"/>
        <a:ext cx="6464578" cy="906267"/>
      </dsp:txXfrm>
    </dsp:sp>
    <dsp:sp modelId="{B9111567-C275-C04A-B172-310F6E54C8F7}">
      <dsp:nvSpPr>
        <dsp:cNvPr id="0" name=""/>
        <dsp:cNvSpPr/>
      </dsp:nvSpPr>
      <dsp:spPr>
        <a:xfrm>
          <a:off x="2946421" y="1714090"/>
          <a:ext cx="1402659" cy="1402659"/>
        </a:xfrm>
        <a:prstGeom prst="ellipse">
          <a:avLst/>
        </a:prstGeom>
        <a:solidFill>
          <a:schemeClr val="tx1"/>
        </a:solidFill>
        <a:ln>
          <a:noFill/>
        </a:ln>
        <a:effectLst>
          <a:outerShdw blurRad="44450" dist="27940" dir="5400000" algn="ctr" rotWithShape="0">
            <a:srgbClr val="000000">
              <a:alpha val="32000"/>
            </a:srgbClr>
          </a:outerShdw>
        </a:effectLst>
        <a:scene3d>
          <a:camera prst="orthographicFront" zoom="92000">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bg1"/>
              </a:solidFill>
            </a:rPr>
            <a:t>Workmanship </a:t>
          </a:r>
        </a:p>
      </dsp:txBody>
      <dsp:txXfrm>
        <a:off x="3151836" y="1919505"/>
        <a:ext cx="991829" cy="991829"/>
      </dsp:txXfrm>
    </dsp:sp>
    <dsp:sp modelId="{E3C53AE0-E20E-FE4C-9C21-054FA1640373}">
      <dsp:nvSpPr>
        <dsp:cNvPr id="0" name=""/>
        <dsp:cNvSpPr/>
      </dsp:nvSpPr>
      <dsp:spPr>
        <a:xfrm>
          <a:off x="1942740" y="661784"/>
          <a:ext cx="1402659" cy="1402659"/>
        </a:xfrm>
        <a:prstGeom prst="ellipse">
          <a:avLst/>
        </a:prstGeom>
        <a:solidFill>
          <a:srgbClr val="00B0F0"/>
        </a:solidFill>
        <a:ln>
          <a:noFill/>
        </a:ln>
        <a:effectLst>
          <a:outerShdw blurRad="44450" dist="27940" dir="5400000" algn="ctr" rotWithShape="0">
            <a:srgbClr val="000000">
              <a:alpha val="32000"/>
            </a:srgbClr>
          </a:outerShdw>
        </a:effectLst>
        <a:scene3d>
          <a:camera prst="orthographicFront" zoom="92000">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rPr>
            <a:t>Quality </a:t>
          </a:r>
        </a:p>
      </dsp:txBody>
      <dsp:txXfrm>
        <a:off x="2148155" y="867199"/>
        <a:ext cx="991829" cy="991829"/>
      </dsp:txXfrm>
    </dsp:sp>
    <dsp:sp modelId="{0D95B779-D6E2-BA44-898B-53574FFB0D39}">
      <dsp:nvSpPr>
        <dsp:cNvPr id="0" name=""/>
        <dsp:cNvSpPr/>
      </dsp:nvSpPr>
      <dsp:spPr>
        <a:xfrm>
          <a:off x="3376570" y="322652"/>
          <a:ext cx="1402659" cy="1402659"/>
        </a:xfrm>
        <a:prstGeom prst="ellipse">
          <a:avLst/>
        </a:prstGeom>
        <a:solidFill>
          <a:srgbClr val="FF0000"/>
        </a:solidFill>
        <a:ln>
          <a:noFill/>
        </a:ln>
        <a:effectLst>
          <a:outerShdw blurRad="44450" dist="27940" dir="5400000" algn="ctr" rotWithShape="0">
            <a:srgbClr val="000000">
              <a:alpha val="32000"/>
            </a:srgbClr>
          </a:outerShdw>
        </a:effectLst>
        <a:scene3d>
          <a:camera prst="orthographicFront" zoom="92000">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rPr>
            <a:t>Efficiency</a:t>
          </a:r>
        </a:p>
      </dsp:txBody>
      <dsp:txXfrm>
        <a:off x="3581985" y="528067"/>
        <a:ext cx="991829" cy="991829"/>
      </dsp:txXfrm>
    </dsp:sp>
    <dsp:sp modelId="{E27A8778-3477-7845-B6EF-7916AEF8971A}">
      <dsp:nvSpPr>
        <dsp:cNvPr id="0" name=""/>
        <dsp:cNvSpPr/>
      </dsp:nvSpPr>
      <dsp:spPr>
        <a:xfrm>
          <a:off x="1319335" y="38379"/>
          <a:ext cx="4363830" cy="3491064"/>
        </a:xfrm>
        <a:prstGeom prst="funnel">
          <a:avLst/>
        </a:prstGeom>
        <a:solidFill>
          <a:schemeClr val="accent5">
            <a:lumMod val="40000"/>
            <a:lumOff val="60000"/>
            <a:alpha val="40000"/>
          </a:schemeClr>
        </a:solidFill>
        <a:ln w="9525" cap="flat" cmpd="sng" algn="ctr">
          <a:noFill/>
          <a:prstDash val="solid"/>
        </a:ln>
        <a:effectLst>
          <a:outerShdw blurRad="44450" dist="27940" dir="5400000" algn="ctr" rotWithShape="0">
            <a:srgbClr val="000000">
              <a:alpha val="32000"/>
            </a:srgbClr>
          </a:outerShdw>
        </a:effectLst>
        <a:scene3d>
          <a:camera prst="orthographicFront" zoom="92000">
            <a:rot lat="0" lon="0" rev="0"/>
          </a:camera>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598BD-8DD3-0245-B608-92702F0DCAAD}" type="datetimeFigureOut">
              <a:rPr lang="en-NG" smtClean="0"/>
              <a:t>19/09/2022</a:t>
            </a:fld>
            <a:endParaRPr lang="en-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41104-B504-D143-B052-66AFB7D9A841}" type="slidenum">
              <a:rPr lang="en-NG" smtClean="0"/>
              <a:t>‹#›</a:t>
            </a:fld>
            <a:endParaRPr lang="en-NG"/>
          </a:p>
        </p:txBody>
      </p:sp>
    </p:spTree>
    <p:extLst>
      <p:ext uri="{BB962C8B-B14F-4D97-AF65-F5344CB8AC3E}">
        <p14:creationId xmlns:p14="http://schemas.microsoft.com/office/powerpoint/2010/main" val="1291240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a:t>
            </a:fld>
            <a:endParaRPr lang="en-US" dirty="0"/>
          </a:p>
        </p:txBody>
      </p:sp>
    </p:spTree>
    <p:extLst>
      <p:ext uri="{BB962C8B-B14F-4D97-AF65-F5344CB8AC3E}">
        <p14:creationId xmlns:p14="http://schemas.microsoft.com/office/powerpoint/2010/main" val="274408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5</a:t>
            </a:fld>
            <a:endParaRPr lang="en-US" dirty="0"/>
          </a:p>
        </p:txBody>
      </p:sp>
    </p:spTree>
    <p:extLst>
      <p:ext uri="{BB962C8B-B14F-4D97-AF65-F5344CB8AC3E}">
        <p14:creationId xmlns:p14="http://schemas.microsoft.com/office/powerpoint/2010/main" val="209353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19</a:t>
            </a:fld>
            <a:endParaRPr lang="en-US" dirty="0"/>
          </a:p>
        </p:txBody>
      </p:sp>
    </p:spTree>
    <p:extLst>
      <p:ext uri="{BB962C8B-B14F-4D97-AF65-F5344CB8AC3E}">
        <p14:creationId xmlns:p14="http://schemas.microsoft.com/office/powerpoint/2010/main" val="1631070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mersive palette Amus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8215436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45706812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74499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GB"/>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9/19/22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9/19/22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2.xml"/><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3.xml"/><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4.xml"/><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4.x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2" Type="http://schemas.openxmlformats.org/officeDocument/2006/relationships/hyperlink" Target="mailto:meteburgeneralmarchant@gmail.com"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1.xml"/><Relationship Id="rId7"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540771" y="393590"/>
            <a:ext cx="3533653" cy="1616359"/>
          </a:xfr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t" anchorCtr="0">
            <a:normAutofit/>
          </a:bodyPr>
          <a:lstStyle/>
          <a:p>
            <a:r>
              <a:rPr lang="en-US" dirty="0">
                <a:solidFill>
                  <a:schemeClr val="tx1">
                    <a:lumMod val="85000"/>
                    <a:lumOff val="15000"/>
                  </a:schemeClr>
                </a:solidFill>
                <a:latin typeface="Copperplate Gothic Bold" panose="020E0705020206020404" pitchFamily="34" charset="77"/>
              </a:rPr>
              <a:t>CORPERATE </a:t>
            </a:r>
            <a:br>
              <a:rPr lang="en-US" dirty="0">
                <a:solidFill>
                  <a:schemeClr val="tx1">
                    <a:lumMod val="85000"/>
                    <a:lumOff val="15000"/>
                  </a:schemeClr>
                </a:solidFill>
                <a:latin typeface="Copperplate Gothic Bold" panose="020E0705020206020404" pitchFamily="34" charset="77"/>
              </a:rPr>
            </a:br>
            <a:r>
              <a:rPr lang="en-US" dirty="0">
                <a:solidFill>
                  <a:schemeClr val="tx1">
                    <a:lumMod val="85000"/>
                    <a:lumOff val="15000"/>
                  </a:schemeClr>
                </a:solidFill>
                <a:latin typeface="Copperplate Gothic Bold" panose="020E0705020206020404" pitchFamily="34" charset="77"/>
              </a:rPr>
              <a:t>PROFILE</a:t>
            </a:r>
            <a:br>
              <a:rPr lang="en-US" dirty="0">
                <a:solidFill>
                  <a:schemeClr val="tx1">
                    <a:lumMod val="85000"/>
                    <a:lumOff val="15000"/>
                  </a:schemeClr>
                </a:solidFill>
                <a:latin typeface="Copperplate Gothic Bold" panose="020E0705020206020404" pitchFamily="34" charset="77"/>
              </a:rPr>
            </a:br>
            <a:r>
              <a:rPr lang="en-US" dirty="0">
                <a:solidFill>
                  <a:schemeClr val="tx1">
                    <a:lumMod val="85000"/>
                    <a:lumOff val="15000"/>
                  </a:schemeClr>
                </a:solidFill>
                <a:latin typeface="Copperplate Gothic Bold" panose="020E0705020206020404" pitchFamily="34" charset="77"/>
              </a:rPr>
              <a:t>2022</a:t>
            </a:r>
          </a:p>
        </p:txBody>
      </p:sp>
      <p:sp>
        <p:nvSpPr>
          <p:cNvPr id="2" name="Text Placeholder 1">
            <a:extLst>
              <a:ext uri="{FF2B5EF4-FFF2-40B4-BE49-F238E27FC236}">
                <a16:creationId xmlns:a16="http://schemas.microsoft.com/office/drawing/2014/main" id="{131306D1-4446-0F48-9925-22FEA9DB7947}"/>
              </a:ext>
            </a:extLst>
          </p:cNvPr>
          <p:cNvSpPr>
            <a:spLocks noGrp="1"/>
          </p:cNvSpPr>
          <p:nvPr>
            <p:ph type="body" sz="quarter" idx="14"/>
          </p:nvPr>
        </p:nvSpPr>
        <p:spPr>
          <a:xfrm>
            <a:off x="1053978" y="2570894"/>
            <a:ext cx="6474581" cy="3318683"/>
          </a:xfrm>
          <a:ln w="38100">
            <a:solidFill>
              <a:schemeClr val="accent5">
                <a:lumMod val="75000"/>
              </a:schemeClr>
            </a:solid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p>
            <a:pPr lvl="0" algn="ctr" defTabSz="457200">
              <a:lnSpc>
                <a:spcPct val="100000"/>
              </a:lnSpc>
              <a:spcBef>
                <a:spcPts val="1000"/>
              </a:spcBef>
              <a:buClr>
                <a:srgbClr val="A53010"/>
              </a:buClr>
            </a:pPr>
            <a:endParaRPr lang="en-US" sz="4000" b="1" dirty="0">
              <a:ln w="0"/>
              <a:solidFill>
                <a:srgbClr val="002060"/>
              </a:solidFill>
              <a:effectLst>
                <a:reflection blurRad="6350" stA="53000" endA="300" endPos="35500" dir="5400000" sy="-90000" algn="bl" rotWithShape="0"/>
              </a:effectLst>
              <a:latin typeface="Copperplate Gothic Bold" panose="020E0705020206020404" pitchFamily="34" charset="0"/>
            </a:endParaRPr>
          </a:p>
          <a:p>
            <a:pPr lvl="0" algn="ctr" defTabSz="457200">
              <a:lnSpc>
                <a:spcPct val="100000"/>
              </a:lnSpc>
              <a:spcBef>
                <a:spcPts val="1000"/>
              </a:spcBef>
              <a:buClr>
                <a:srgbClr val="A53010"/>
              </a:buClr>
            </a:pPr>
            <a:r>
              <a:rPr lang="en-US" sz="4000" b="1" dirty="0">
                <a:ln w="0"/>
                <a:solidFill>
                  <a:srgbClr val="002060"/>
                </a:solidFill>
                <a:effectLst>
                  <a:reflection blurRad="6350" stA="53000" endA="300" endPos="35500" dir="5400000" sy="-90000" algn="bl" rotWithShape="0"/>
                </a:effectLst>
                <a:latin typeface="Copperplate Gothic Bold" panose="020E0705020206020404" pitchFamily="34" charset="0"/>
              </a:rPr>
              <a:t>METEBUR GENERAL </a:t>
            </a:r>
          </a:p>
          <a:p>
            <a:pPr lvl="0" algn="ctr" defTabSz="457200">
              <a:lnSpc>
                <a:spcPct val="100000"/>
              </a:lnSpc>
              <a:spcBef>
                <a:spcPts val="1000"/>
              </a:spcBef>
              <a:buClr>
                <a:srgbClr val="A53010"/>
              </a:buClr>
            </a:pPr>
            <a:r>
              <a:rPr lang="en-US" sz="4000" b="1" dirty="0">
                <a:ln w="0"/>
                <a:solidFill>
                  <a:srgbClr val="FF0000"/>
                </a:solidFill>
                <a:effectLst>
                  <a:reflection blurRad="6350" stA="53000" endA="300" endPos="35500" dir="5400000" sy="-90000" algn="bl" rotWithShape="0"/>
                </a:effectLst>
                <a:latin typeface="Copperplate Gothic Bold" panose="020E0705020206020404" pitchFamily="34" charset="0"/>
              </a:rPr>
              <a:t>MERCHANT </a:t>
            </a:r>
          </a:p>
          <a:p>
            <a:pPr lvl="0" algn="ctr" defTabSz="457200">
              <a:lnSpc>
                <a:spcPct val="100000"/>
              </a:lnSpc>
              <a:spcBef>
                <a:spcPts val="1000"/>
              </a:spcBef>
              <a:buClr>
                <a:srgbClr val="A53010"/>
              </a:buClr>
            </a:pPr>
            <a:r>
              <a:rPr lang="en-US" sz="4000" b="1" dirty="0">
                <a:ln w="0"/>
                <a:solidFill>
                  <a:schemeClr val="tx1"/>
                </a:solidFill>
                <a:effectLst>
                  <a:reflection blurRad="6350" stA="53000" endA="300" endPos="35500" dir="5400000" sy="-90000" algn="bl" rotWithShape="0"/>
                </a:effectLst>
                <a:latin typeface="Copperplate Gothic Bold" panose="020E0705020206020404" pitchFamily="34" charset="0"/>
              </a:rPr>
              <a:t>LIMITED</a:t>
            </a:r>
            <a:endParaRPr lang="en-US" sz="1600" dirty="0">
              <a:solidFill>
                <a:schemeClr val="tx1"/>
              </a:solidFill>
              <a:latin typeface="Copperplate Gothic Bold" panose="020E0705020206020404" pitchFamily="34" charset="0"/>
            </a:endParaRPr>
          </a:p>
        </p:txBody>
      </p:sp>
      <p:sp>
        <p:nvSpPr>
          <p:cNvPr id="6" name="TextBox 5">
            <a:extLst>
              <a:ext uri="{FF2B5EF4-FFF2-40B4-BE49-F238E27FC236}">
                <a16:creationId xmlns:a16="http://schemas.microsoft.com/office/drawing/2014/main" id="{F644A7FD-0FB0-9E47-9074-DF148892180C}"/>
              </a:ext>
            </a:extLst>
          </p:cNvPr>
          <p:cNvSpPr txBox="1"/>
          <p:nvPr/>
        </p:nvSpPr>
        <p:spPr>
          <a:xfrm>
            <a:off x="7313809" y="6175208"/>
            <a:ext cx="4608566" cy="400110"/>
          </a:xfrm>
          <a:prstGeom prst="rect">
            <a:avLst/>
          </a:prstGeom>
          <a:solidFill>
            <a:schemeClr val="bg2">
              <a:lumMod val="40000"/>
              <a:lumOff val="60000"/>
            </a:schemeClr>
          </a:solidFill>
          <a:ln w="190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000" i="1" dirty="0">
                <a:solidFill>
                  <a:srgbClr val="002060"/>
                </a:solidFill>
                <a:latin typeface="Bradley Hand" pitchFamily="2" charset="77"/>
              </a:rPr>
              <a:t>CREATING</a:t>
            </a:r>
            <a:r>
              <a:rPr lang="en-US" sz="2000" i="1" dirty="0">
                <a:latin typeface="Bradley Hand" pitchFamily="2" charset="77"/>
              </a:rPr>
              <a:t> </a:t>
            </a:r>
            <a:r>
              <a:rPr lang="en-US" sz="2000" i="1" dirty="0">
                <a:solidFill>
                  <a:srgbClr val="FF0000"/>
                </a:solidFill>
                <a:latin typeface="Bradley Hand" pitchFamily="2" charset="77"/>
              </a:rPr>
              <a:t>NEW</a:t>
            </a:r>
            <a:r>
              <a:rPr lang="en-US" sz="2000" i="1" dirty="0">
                <a:latin typeface="Bradley Hand" pitchFamily="2" charset="77"/>
              </a:rPr>
              <a:t> POSSIBILITIES....</a:t>
            </a:r>
          </a:p>
        </p:txBody>
      </p:sp>
      <p:sp>
        <p:nvSpPr>
          <p:cNvPr id="11" name="TextBox 10"/>
          <p:cNvSpPr txBox="1"/>
          <p:nvPr/>
        </p:nvSpPr>
        <p:spPr>
          <a:xfrm rot="21238726">
            <a:off x="1174926" y="3327730"/>
            <a:ext cx="1479829" cy="307777"/>
          </a:xfrm>
          <a:prstGeom prst="rect">
            <a:avLst/>
          </a:prstGeom>
          <a:noFill/>
        </p:spPr>
        <p:txBody>
          <a:bodyPr wrap="none" rtlCol="0">
            <a:spAutoFit/>
          </a:bodyPr>
          <a:lstStyle/>
          <a:p>
            <a:r>
              <a:rPr lang="en-US" sz="1400" b="1" dirty="0">
                <a:latin typeface="Arial Black" panose="020B0A04020102020204" pitchFamily="34" charset="0"/>
              </a:rPr>
              <a:t>  RC 1747144</a:t>
            </a:r>
          </a:p>
        </p:txBody>
      </p:sp>
      <p:pic>
        <p:nvPicPr>
          <p:cNvPr id="5" name="Picture 4">
            <a:extLst>
              <a:ext uri="{FF2B5EF4-FFF2-40B4-BE49-F238E27FC236}">
                <a16:creationId xmlns:a16="http://schemas.microsoft.com/office/drawing/2014/main" id="{88467DD2-6829-84BB-DE2D-6F21D36FA7D9}"/>
              </a:ext>
            </a:extLst>
          </p:cNvPr>
          <p:cNvPicPr>
            <a:picLocks noChangeAspect="1"/>
          </p:cNvPicPr>
          <p:nvPr/>
        </p:nvPicPr>
        <p:blipFill>
          <a:blip r:embed="rId3"/>
          <a:stretch>
            <a:fillRect/>
          </a:stretch>
        </p:blipFill>
        <p:spPr>
          <a:xfrm>
            <a:off x="7440298" y="655106"/>
            <a:ext cx="4210931" cy="292550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9" name="Picture 8">
            <a:extLst>
              <a:ext uri="{FF2B5EF4-FFF2-40B4-BE49-F238E27FC236}">
                <a16:creationId xmlns:a16="http://schemas.microsoft.com/office/drawing/2014/main" id="{335A8581-D49D-1CC5-0E3A-9D3570CA64D6}"/>
              </a:ext>
            </a:extLst>
          </p:cNvPr>
          <p:cNvPicPr>
            <a:picLocks noChangeAspect="1"/>
          </p:cNvPicPr>
          <p:nvPr/>
        </p:nvPicPr>
        <p:blipFill>
          <a:blip r:embed="rId4"/>
          <a:stretch>
            <a:fillRect/>
          </a:stretch>
        </p:blipFill>
        <p:spPr>
          <a:xfrm>
            <a:off x="7092559" y="3905997"/>
            <a:ext cx="2798859" cy="2009032"/>
          </a:xfrm>
          <a:prstGeom prst="rect">
            <a:avLst/>
          </a:prstGeom>
          <a:ln>
            <a:solidFill>
              <a:schemeClr val="accent5">
                <a:lumMod val="75000"/>
              </a:schemeClr>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601DEF-D1D6-1E4A-E403-0CDAB5F92F68}"/>
              </a:ext>
            </a:extLst>
          </p:cNvPr>
          <p:cNvSpPr>
            <a:spLocks noGrp="1"/>
          </p:cNvSpPr>
          <p:nvPr>
            <p:ph type="body" idx="1"/>
          </p:nvPr>
        </p:nvSpPr>
        <p:spPr>
          <a:xfrm>
            <a:off x="3522813" y="772134"/>
            <a:ext cx="5115560" cy="2946400"/>
          </a:xfrm>
        </p:spPr>
        <p:txBody>
          <a:bodyPr>
            <a:normAutofit/>
          </a:bodyPr>
          <a:lstStyle/>
          <a:p>
            <a:pPr algn="just"/>
            <a:endParaRPr lang="en-NG" sz="1400" dirty="0">
              <a:solidFill>
                <a:schemeClr val="tx1"/>
              </a:solidFill>
              <a:effectLst/>
              <a:latin typeface="Bradley Hand" pitchFamily="2" charset="77"/>
              <a:ea typeface="Calibri" panose="020F0502020204030204" pitchFamily="34" charset="0"/>
              <a:cs typeface="Times New Roman" panose="02020603050405020304" pitchFamily="18" charset="0"/>
            </a:endParaRPr>
          </a:p>
          <a:p>
            <a:pPr algn="just"/>
            <a:r>
              <a:rPr lang="en-NG" sz="1400" dirty="0">
                <a:solidFill>
                  <a:schemeClr val="tx1"/>
                </a:solidFill>
                <a:effectLst/>
                <a:latin typeface="Bradley Hand" pitchFamily="2" charset="77"/>
                <a:ea typeface="Calibri" panose="020F0502020204030204" pitchFamily="34" charset="0"/>
                <a:cs typeface="Times New Roman" panose="02020603050405020304" pitchFamily="18" charset="0"/>
              </a:rPr>
              <a:t>The telecom sector plays a very important role for businesses and consumers worldwide as a provider for communication networks. The telecom sector consists of companies like network operators, mobile virtual network operators and telecom installers.</a:t>
            </a:r>
          </a:p>
          <a:p>
            <a:pPr algn="just"/>
            <a:r>
              <a:rPr lang="en-NG" sz="1400" dirty="0">
                <a:solidFill>
                  <a:schemeClr val="tx1"/>
                </a:solidFill>
                <a:effectLst/>
                <a:latin typeface="Bradley Hand" pitchFamily="2" charset="77"/>
                <a:ea typeface="Calibri" panose="020F0502020204030204" pitchFamily="34" charset="0"/>
                <a:cs typeface="Times New Roman" panose="02020603050405020304" pitchFamily="18" charset="0"/>
              </a:rPr>
              <a:t>We at Metebur General Merchant Limited are specialized in a variety of service and solutions for the telecom industry. Our experienced staff has extensive knowledge of our wide assortment of high quality services and can help you decide whichever service is best for your situation. If desired we often help our clients to place their products to create customer-specific solutions. </a:t>
            </a:r>
            <a:endParaRPr lang="en-NG" sz="1800" dirty="0">
              <a:solidFill>
                <a:schemeClr val="tx1"/>
              </a:solidFill>
              <a:latin typeface="Bradley Hand" pitchFamily="2" charset="77"/>
            </a:endParaRPr>
          </a:p>
        </p:txBody>
      </p:sp>
      <p:pic>
        <p:nvPicPr>
          <p:cNvPr id="8" name="Picture 7">
            <a:extLst>
              <a:ext uri="{FF2B5EF4-FFF2-40B4-BE49-F238E27FC236}">
                <a16:creationId xmlns:a16="http://schemas.microsoft.com/office/drawing/2014/main" id="{300D3E52-2432-4F1F-6B27-5E1A4694866D}"/>
              </a:ext>
            </a:extLst>
          </p:cNvPr>
          <p:cNvPicPr>
            <a:picLocks noChangeAspect="1"/>
          </p:cNvPicPr>
          <p:nvPr/>
        </p:nvPicPr>
        <p:blipFill rotWithShape="1">
          <a:blip r:embed="rId2"/>
          <a:srcRect b="6963"/>
          <a:stretch/>
        </p:blipFill>
        <p:spPr>
          <a:xfrm>
            <a:off x="7129672" y="3472074"/>
            <a:ext cx="4450080" cy="294640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0" name="Picture 9">
            <a:extLst>
              <a:ext uri="{FF2B5EF4-FFF2-40B4-BE49-F238E27FC236}">
                <a16:creationId xmlns:a16="http://schemas.microsoft.com/office/drawing/2014/main" id="{E742FAB1-C7FD-6F61-4C55-AEAA6823573D}"/>
              </a:ext>
            </a:extLst>
          </p:cNvPr>
          <p:cNvPicPr>
            <a:picLocks noChangeAspect="1"/>
          </p:cNvPicPr>
          <p:nvPr/>
        </p:nvPicPr>
        <p:blipFill>
          <a:blip r:embed="rId3"/>
          <a:stretch>
            <a:fillRect/>
          </a:stretch>
        </p:blipFill>
        <p:spPr>
          <a:xfrm>
            <a:off x="379395" y="1318069"/>
            <a:ext cx="3154019" cy="174318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3" name="Picture 12">
            <a:extLst>
              <a:ext uri="{FF2B5EF4-FFF2-40B4-BE49-F238E27FC236}">
                <a16:creationId xmlns:a16="http://schemas.microsoft.com/office/drawing/2014/main" id="{E0F1AD7D-8EC0-E1A3-687E-F03CF7F54D9E}"/>
              </a:ext>
            </a:extLst>
          </p:cNvPr>
          <p:cNvPicPr>
            <a:picLocks noChangeAspect="1"/>
          </p:cNvPicPr>
          <p:nvPr/>
        </p:nvPicPr>
        <p:blipFill>
          <a:blip r:embed="rId4"/>
          <a:stretch>
            <a:fillRect/>
          </a:stretch>
        </p:blipFill>
        <p:spPr>
          <a:xfrm>
            <a:off x="278297" y="3429000"/>
            <a:ext cx="3698244" cy="30226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5" name="Picture 14">
            <a:extLst>
              <a:ext uri="{FF2B5EF4-FFF2-40B4-BE49-F238E27FC236}">
                <a16:creationId xmlns:a16="http://schemas.microsoft.com/office/drawing/2014/main" id="{BC21EF76-3EC3-4BCE-A5CF-781A551754D1}"/>
              </a:ext>
            </a:extLst>
          </p:cNvPr>
          <p:cNvPicPr>
            <a:picLocks noChangeAspect="1"/>
          </p:cNvPicPr>
          <p:nvPr/>
        </p:nvPicPr>
        <p:blipFill>
          <a:blip r:embed="rId5"/>
          <a:stretch>
            <a:fillRect/>
          </a:stretch>
        </p:blipFill>
        <p:spPr>
          <a:xfrm>
            <a:off x="4535777" y="4067313"/>
            <a:ext cx="2381857" cy="21411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Flowchart: Multidocument 8">
            <a:extLst>
              <a:ext uri="{FF2B5EF4-FFF2-40B4-BE49-F238E27FC236}">
                <a16:creationId xmlns:a16="http://schemas.microsoft.com/office/drawing/2014/main" id="{940692DC-6404-421E-B24C-B42C4BA090F3}"/>
              </a:ext>
            </a:extLst>
          </p:cNvPr>
          <p:cNvSpPr/>
          <p:nvPr/>
        </p:nvSpPr>
        <p:spPr>
          <a:xfrm>
            <a:off x="9829412" y="249663"/>
            <a:ext cx="1750340" cy="1708964"/>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32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32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20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Tree>
    <p:extLst>
      <p:ext uri="{BB962C8B-B14F-4D97-AF65-F5344CB8AC3E}">
        <p14:creationId xmlns:p14="http://schemas.microsoft.com/office/powerpoint/2010/main" val="2691972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43231E61-BD59-234F-9D0B-663C51AC412C}"/>
              </a:ext>
            </a:extLst>
          </p:cNvPr>
          <p:cNvSpPr txBox="1">
            <a:spLocks noGrp="1"/>
          </p:cNvSpPr>
          <p:nvPr>
            <p:ph type="title"/>
          </p:nvPr>
        </p:nvSpPr>
        <p:spPr>
          <a:xfrm>
            <a:off x="457199" y="295544"/>
            <a:ext cx="4910867" cy="994776"/>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cap="all" dirty="0">
                <a:solidFill>
                  <a:schemeClr val="tx1"/>
                </a:solidFill>
                <a:latin typeface="Copperplate Gothic Bold" panose="020E0705020206020404" pitchFamily="34" charset="77"/>
              </a:rPr>
              <a:t> </a:t>
            </a:r>
            <a:r>
              <a:rPr lang="en-US" sz="3200" b="1" cap="all" dirty="0">
                <a:solidFill>
                  <a:schemeClr val="tx1"/>
                </a:solidFill>
                <a:latin typeface="Copperplate Gothic Bold" panose="020E0705020206020404" pitchFamily="34" charset="77"/>
              </a:rPr>
              <a:t>OUR CORE VALUES</a:t>
            </a:r>
            <a:endParaRPr lang="en-US" dirty="0">
              <a:solidFill>
                <a:schemeClr val="tx1"/>
              </a:solidFill>
              <a:latin typeface="Copperplate Gothic Bold" panose="020E0705020206020404" pitchFamily="34" charset="77"/>
            </a:endParaRPr>
          </a:p>
        </p:txBody>
      </p:sp>
      <p:sp>
        <p:nvSpPr>
          <p:cNvPr id="11" name="Content Placeholder 10"/>
          <p:cNvSpPr>
            <a:spLocks noGrp="1" noChangeArrowheads="1"/>
          </p:cNvSpPr>
          <p:nvPr>
            <p:ph type="body" sz="quarter" idx="14"/>
          </p:nvPr>
        </p:nvSpPr>
        <p:spPr bwMode="auto">
          <a:xfrm>
            <a:off x="623944" y="1744983"/>
            <a:ext cx="4744122" cy="4788043"/>
          </a:xfrm>
          <a:prstGeom prst="rect">
            <a:avLst/>
          </a:prstGeom>
          <a:solidFill>
            <a:schemeClr val="accent1">
              <a:lumMod val="60000"/>
              <a:lumOff val="40000"/>
            </a:scheme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upright="1">
            <a:noAutofit/>
          </a:bodyPr>
          <a:lstStyle/>
          <a:p>
            <a:pPr marL="0" marR="0" indent="0">
              <a:lnSpc>
                <a:spcPct val="150000"/>
              </a:lnSpc>
              <a:spcBef>
                <a:spcPts val="0"/>
              </a:spcBef>
              <a:spcAft>
                <a:spcPts val="0"/>
              </a:spcAft>
              <a:buNone/>
            </a:pPr>
            <a:r>
              <a:rPr lang="en-US" sz="1600" b="1" dirty="0">
                <a:solidFill>
                  <a:schemeClr val="tx1"/>
                </a:solidFill>
              </a:rPr>
              <a:t>The Core Values are the guiding principles that define relationship among the staffs of our clients;</a:t>
            </a:r>
          </a:p>
          <a:p>
            <a:pPr>
              <a:lnSpc>
                <a:spcPct val="150000"/>
              </a:lnSpc>
            </a:pPr>
            <a:endParaRPr lang="en-US" sz="1600" b="1" dirty="0">
              <a:solidFill>
                <a:schemeClr val="tx1"/>
              </a:solidFill>
            </a:endParaRP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Fairness</a:t>
            </a: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Firmness </a:t>
            </a: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Forthrightness </a:t>
            </a: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Integrity  </a:t>
            </a: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Excellence </a:t>
            </a: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Professionalism</a:t>
            </a: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Responsiveness</a:t>
            </a: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Innovation </a:t>
            </a:r>
          </a:p>
          <a:p>
            <a:pPr marL="285750" indent="-285750" algn="just">
              <a:lnSpc>
                <a:spcPct val="150000"/>
              </a:lnSpc>
              <a:buClr>
                <a:schemeClr val="accent2">
                  <a:lumMod val="50000"/>
                </a:schemeClr>
              </a:buClr>
              <a:buFont typeface="Wingdings" panose="05000000000000000000" pitchFamily="2" charset="2"/>
              <a:buChar char="Ø"/>
            </a:pPr>
            <a:r>
              <a:rPr lang="en-US" sz="1600" b="1" dirty="0">
                <a:solidFill>
                  <a:schemeClr val="tx1"/>
                </a:solidFill>
              </a:rPr>
              <a:t> Commitment</a:t>
            </a:r>
          </a:p>
        </p:txBody>
      </p:sp>
      <p:sp>
        <p:nvSpPr>
          <p:cNvPr id="4" name="Flowchart: Multidocument 5">
            <a:extLst>
              <a:ext uri="{FF2B5EF4-FFF2-40B4-BE49-F238E27FC236}">
                <a16:creationId xmlns:a16="http://schemas.microsoft.com/office/drawing/2014/main" id="{F337B36B-B3AA-4B42-834C-2E09680E2564}"/>
              </a:ext>
            </a:extLst>
          </p:cNvPr>
          <p:cNvSpPr/>
          <p:nvPr/>
        </p:nvSpPr>
        <p:spPr>
          <a:xfrm>
            <a:off x="10386663" y="5235101"/>
            <a:ext cx="1641764" cy="1466273"/>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24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24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16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3619" y="295544"/>
            <a:ext cx="4139585" cy="4680668"/>
          </a:xfrm>
          <a:prstGeom prst="rect">
            <a:avLst/>
          </a:prstGeom>
          <a:solidFill>
            <a:schemeClr val="accent1">
              <a:lumMod val="60000"/>
              <a:lumOff val="40000"/>
            </a:schemeClr>
          </a:solidFill>
          <a:ln>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TextBox 11"/>
          <p:cNvSpPr txBox="1"/>
          <p:nvPr/>
        </p:nvSpPr>
        <p:spPr>
          <a:xfrm>
            <a:off x="6206636" y="5038391"/>
            <a:ext cx="3993549"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600" dirty="0"/>
              <a:t>Alhaji Aminu Ibrahim Kurawa</a:t>
            </a:r>
          </a:p>
          <a:p>
            <a:pPr algn="ctr"/>
            <a:r>
              <a:rPr lang="en-US" sz="1600" b="1" dirty="0"/>
              <a:t>MD/CEO </a:t>
            </a:r>
            <a:r>
              <a:rPr lang="en-US" sz="1600" b="1" dirty="0">
                <a:solidFill>
                  <a:schemeClr val="accent2">
                    <a:lumMod val="50000"/>
                  </a:schemeClr>
                </a:solidFill>
              </a:rPr>
              <a:t>M</a:t>
            </a:r>
            <a:r>
              <a:rPr lang="en-US" sz="1600" b="1" dirty="0">
                <a:solidFill>
                  <a:srgbClr val="FF0000"/>
                </a:solidFill>
              </a:rPr>
              <a:t>G</a:t>
            </a:r>
            <a:r>
              <a:rPr lang="en-US" sz="1600" b="1" dirty="0"/>
              <a:t>M Limited</a:t>
            </a:r>
          </a:p>
        </p:txBody>
      </p:sp>
    </p:spTree>
    <p:extLst>
      <p:ext uri="{BB962C8B-B14F-4D97-AF65-F5344CB8AC3E}">
        <p14:creationId xmlns:p14="http://schemas.microsoft.com/office/powerpoint/2010/main" val="1617605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3231E61-BD59-234F-9D0B-663C51AC412C}"/>
              </a:ext>
            </a:extLst>
          </p:cNvPr>
          <p:cNvSpPr txBox="1">
            <a:spLocks/>
          </p:cNvSpPr>
          <p:nvPr/>
        </p:nvSpPr>
        <p:spPr>
          <a:xfrm>
            <a:off x="2536077" y="396746"/>
            <a:ext cx="6374629" cy="889274"/>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all" dirty="0">
                <a:solidFill>
                  <a:schemeClr val="tx1"/>
                </a:solidFill>
                <a:latin typeface="Copperplate Gothic Bold" panose="020E0705020206020404" pitchFamily="34" charset="77"/>
              </a:rPr>
              <a:t> OUR TEAM</a:t>
            </a:r>
          </a:p>
        </p:txBody>
      </p:sp>
      <p:sp>
        <p:nvSpPr>
          <p:cNvPr id="9" name="Flowchart: Multidocument 5">
            <a:extLst>
              <a:ext uri="{FF2B5EF4-FFF2-40B4-BE49-F238E27FC236}">
                <a16:creationId xmlns:a16="http://schemas.microsoft.com/office/drawing/2014/main" id="{F337B36B-B3AA-4B42-834C-2E09680E2564}"/>
              </a:ext>
            </a:extLst>
          </p:cNvPr>
          <p:cNvSpPr/>
          <p:nvPr/>
        </p:nvSpPr>
        <p:spPr>
          <a:xfrm>
            <a:off x="9838410" y="504497"/>
            <a:ext cx="1922926" cy="1631523"/>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24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24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16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2933"/>
          <a:stretch/>
        </p:blipFill>
        <p:spPr>
          <a:xfrm>
            <a:off x="3398296" y="1657064"/>
            <a:ext cx="2379026" cy="21175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p:cNvSpPr txBox="1"/>
          <p:nvPr/>
        </p:nvSpPr>
        <p:spPr>
          <a:xfrm>
            <a:off x="250198" y="5319330"/>
            <a:ext cx="3000568"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a:t> Yusuf Mohd Bello Executive Director</a:t>
            </a:r>
          </a:p>
        </p:txBody>
      </p:sp>
      <p:sp>
        <p:nvSpPr>
          <p:cNvPr id="13" name="TextBox 12"/>
          <p:cNvSpPr txBox="1"/>
          <p:nvPr/>
        </p:nvSpPr>
        <p:spPr>
          <a:xfrm>
            <a:off x="2999377" y="3764454"/>
            <a:ext cx="3000568"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a:t>Musa Abubakar Kurawa </a:t>
            </a:r>
          </a:p>
          <a:p>
            <a:pPr algn="ctr"/>
            <a:r>
              <a:rPr lang="en-US" sz="1400" b="1" dirty="0"/>
              <a:t>Executive Director</a:t>
            </a:r>
          </a:p>
        </p:txBody>
      </p:sp>
      <p:pic>
        <p:nvPicPr>
          <p:cNvPr id="4" name="Picture 3">
            <a:extLst>
              <a:ext uri="{FF2B5EF4-FFF2-40B4-BE49-F238E27FC236}">
                <a16:creationId xmlns:a16="http://schemas.microsoft.com/office/drawing/2014/main" id="{989213AB-5889-5045-B9EA-408B474D73A4}"/>
              </a:ext>
            </a:extLst>
          </p:cNvPr>
          <p:cNvPicPr>
            <a:picLocks noChangeAspect="1"/>
          </p:cNvPicPr>
          <p:nvPr/>
        </p:nvPicPr>
        <p:blipFill rotWithShape="1">
          <a:blip r:embed="rId3">
            <a:extLst>
              <a:ext uri="{28A0092B-C50C-407E-A947-70E740481C1C}">
                <a14:useLocalDpi xmlns:a14="http://schemas.microsoft.com/office/drawing/2010/main" val="0"/>
              </a:ext>
            </a:extLst>
          </a:blip>
          <a:srcRect l="10247" t="6852" r="17751" b="23200"/>
          <a:stretch/>
        </p:blipFill>
        <p:spPr>
          <a:xfrm>
            <a:off x="457621" y="2640221"/>
            <a:ext cx="2585723" cy="25776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74C007E2-CFD8-9643-8670-8821D64F9704}"/>
              </a:ext>
            </a:extLst>
          </p:cNvPr>
          <p:cNvPicPr>
            <a:picLocks noChangeAspect="1"/>
          </p:cNvPicPr>
          <p:nvPr/>
        </p:nvPicPr>
        <p:blipFill rotWithShape="1">
          <a:blip r:embed="rId4">
            <a:extLst>
              <a:ext uri="{28A0092B-C50C-407E-A947-70E740481C1C}">
                <a14:useLocalDpi xmlns:a14="http://schemas.microsoft.com/office/drawing/2010/main" val="0"/>
              </a:ext>
            </a:extLst>
          </a:blip>
          <a:srcRect l="5684" t="8237" b="11448"/>
          <a:stretch/>
        </p:blipFill>
        <p:spPr>
          <a:xfrm>
            <a:off x="9072059" y="2677232"/>
            <a:ext cx="2424409" cy="27383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9" name="TextBox 18"/>
          <p:cNvSpPr txBox="1"/>
          <p:nvPr/>
        </p:nvSpPr>
        <p:spPr>
          <a:xfrm>
            <a:off x="8450804" y="5433527"/>
            <a:ext cx="3666917"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a:t>Zainab Ishaq Usman</a:t>
            </a:r>
          </a:p>
          <a:p>
            <a:pPr algn="ctr"/>
            <a:r>
              <a:rPr lang="en-US" sz="1400" b="1" dirty="0"/>
              <a:t>Human Resources Officer</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1829" y="2136020"/>
            <a:ext cx="2371174" cy="22333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Box 13"/>
          <p:cNvSpPr txBox="1"/>
          <p:nvPr/>
        </p:nvSpPr>
        <p:spPr>
          <a:xfrm>
            <a:off x="5777322" y="4354071"/>
            <a:ext cx="3000568"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a:t>Lukman Suleiman Kurra </a:t>
            </a:r>
          </a:p>
          <a:p>
            <a:pPr algn="ctr"/>
            <a:r>
              <a:rPr lang="en-US" sz="1400" b="1" dirty="0"/>
              <a:t>Executive Director</a:t>
            </a:r>
          </a:p>
        </p:txBody>
      </p:sp>
      <p:pic>
        <p:nvPicPr>
          <p:cNvPr id="16" name="Picture 15">
            <a:extLst>
              <a:ext uri="{FF2B5EF4-FFF2-40B4-BE49-F238E27FC236}">
                <a16:creationId xmlns:a16="http://schemas.microsoft.com/office/drawing/2014/main" id="{D65B5B7D-9819-B0B7-F4C5-AB20BA08D887}"/>
              </a:ext>
            </a:extLst>
          </p:cNvPr>
          <p:cNvPicPr>
            <a:picLocks noChangeAspect="1"/>
          </p:cNvPicPr>
          <p:nvPr/>
        </p:nvPicPr>
        <p:blipFill>
          <a:blip r:embed="rId6"/>
          <a:stretch>
            <a:fillRect/>
          </a:stretch>
        </p:blipFill>
        <p:spPr>
          <a:xfrm>
            <a:off x="3741197" y="4369360"/>
            <a:ext cx="1904241" cy="16453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TextBox 17">
            <a:extLst>
              <a:ext uri="{FF2B5EF4-FFF2-40B4-BE49-F238E27FC236}">
                <a16:creationId xmlns:a16="http://schemas.microsoft.com/office/drawing/2014/main" id="{8CC90EBE-C9EE-341E-C118-32233EA1B993}"/>
              </a:ext>
            </a:extLst>
          </p:cNvPr>
          <p:cNvSpPr txBox="1"/>
          <p:nvPr/>
        </p:nvSpPr>
        <p:spPr>
          <a:xfrm>
            <a:off x="2768540" y="6031782"/>
            <a:ext cx="3777147" cy="49244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300" b="1" dirty="0"/>
              <a:t>Bindul Martins</a:t>
            </a:r>
          </a:p>
          <a:p>
            <a:pPr algn="ctr"/>
            <a:r>
              <a:rPr lang="en-US" sz="1300" b="1" dirty="0"/>
              <a:t>Project Coordinator</a:t>
            </a:r>
          </a:p>
        </p:txBody>
      </p:sp>
    </p:spTree>
    <p:extLst>
      <p:ext uri="{BB962C8B-B14F-4D97-AF65-F5344CB8AC3E}">
        <p14:creationId xmlns:p14="http://schemas.microsoft.com/office/powerpoint/2010/main" val="2449113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4167408-5A4D-1748-98A7-384273D94832}"/>
              </a:ext>
            </a:extLst>
          </p:cNvPr>
          <p:cNvSpPr txBox="1">
            <a:spLocks noGrp="1"/>
          </p:cNvSpPr>
          <p:nvPr>
            <p:ph type="title"/>
          </p:nvPr>
        </p:nvSpPr>
        <p:spPr>
          <a:xfrm>
            <a:off x="457200" y="457200"/>
            <a:ext cx="6553202" cy="993913"/>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cap="all" dirty="0">
                <a:solidFill>
                  <a:schemeClr val="tx1"/>
                </a:solidFill>
                <a:latin typeface="Copperplate Gothic Bold" panose="020E0705020206020404" pitchFamily="34" charset="77"/>
              </a:rPr>
              <a:t> </a:t>
            </a:r>
            <a:r>
              <a:rPr lang="en-US" sz="3200" b="1" cap="all" dirty="0">
                <a:solidFill>
                  <a:schemeClr val="tx1"/>
                </a:solidFill>
                <a:latin typeface="Copperplate Gothic Bold" panose="020E0705020206020404" pitchFamily="34" charset="77"/>
              </a:rPr>
              <a:t>OUR corporate details</a:t>
            </a:r>
            <a:endParaRPr lang="en-US" dirty="0">
              <a:solidFill>
                <a:schemeClr val="tx1"/>
              </a:solidFill>
              <a:latin typeface="Copperplate Gothic Bold" panose="020E0705020206020404" pitchFamily="34" charset="77"/>
            </a:endParaRPr>
          </a:p>
        </p:txBody>
      </p:sp>
      <p:pic>
        <p:nvPicPr>
          <p:cNvPr id="9" name="Picture 8">
            <a:extLst>
              <a:ext uri="{FF2B5EF4-FFF2-40B4-BE49-F238E27FC236}">
                <a16:creationId xmlns:a16="http://schemas.microsoft.com/office/drawing/2014/main" id="{72F401C3-DF42-C84E-8A83-9DB92E8705A7}"/>
              </a:ext>
            </a:extLst>
          </p:cNvPr>
          <p:cNvPicPr>
            <a:picLocks noChangeAspect="1"/>
          </p:cNvPicPr>
          <p:nvPr/>
        </p:nvPicPr>
        <p:blipFill>
          <a:blip r:embed="rId2"/>
          <a:stretch>
            <a:fillRect/>
          </a:stretch>
        </p:blipFill>
        <p:spPr>
          <a:xfrm>
            <a:off x="4596484" y="1605128"/>
            <a:ext cx="3805394" cy="47691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a:extLst>
              <a:ext uri="{FF2B5EF4-FFF2-40B4-BE49-F238E27FC236}">
                <a16:creationId xmlns:a16="http://schemas.microsoft.com/office/drawing/2014/main" id="{B3E384A1-4425-A94C-9B78-E85A7423335E}"/>
              </a:ext>
            </a:extLst>
          </p:cNvPr>
          <p:cNvPicPr>
            <a:picLocks noChangeAspect="1"/>
          </p:cNvPicPr>
          <p:nvPr/>
        </p:nvPicPr>
        <p:blipFill>
          <a:blip r:embed="rId3"/>
          <a:stretch>
            <a:fillRect/>
          </a:stretch>
        </p:blipFill>
        <p:spPr>
          <a:xfrm>
            <a:off x="8575388" y="795132"/>
            <a:ext cx="3366052" cy="40286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10">
            <a:extLst>
              <a:ext uri="{FF2B5EF4-FFF2-40B4-BE49-F238E27FC236}">
                <a16:creationId xmlns:a16="http://schemas.microsoft.com/office/drawing/2014/main" id="{65FD9C05-E5D7-BF44-AA66-8FB7B88BA4D7}"/>
              </a:ext>
            </a:extLst>
          </p:cNvPr>
          <p:cNvPicPr>
            <a:picLocks noChangeAspect="1"/>
          </p:cNvPicPr>
          <p:nvPr/>
        </p:nvPicPr>
        <p:blipFill>
          <a:blip r:embed="rId4"/>
          <a:stretch>
            <a:fillRect/>
          </a:stretch>
        </p:blipFill>
        <p:spPr>
          <a:xfrm>
            <a:off x="834886" y="1707915"/>
            <a:ext cx="3574836" cy="45471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Flowchart: Multidocument 5">
            <a:extLst>
              <a:ext uri="{FF2B5EF4-FFF2-40B4-BE49-F238E27FC236}">
                <a16:creationId xmlns:a16="http://schemas.microsoft.com/office/drawing/2014/main" id="{12DFF1AD-4DBC-5746-AF5B-77950FDCCD03}"/>
              </a:ext>
            </a:extLst>
          </p:cNvPr>
          <p:cNvSpPr/>
          <p:nvPr/>
        </p:nvSpPr>
        <p:spPr>
          <a:xfrm>
            <a:off x="9874376" y="5060422"/>
            <a:ext cx="1641764" cy="1466273"/>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24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24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16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Tree>
    <p:extLst>
      <p:ext uri="{BB962C8B-B14F-4D97-AF65-F5344CB8AC3E}">
        <p14:creationId xmlns:p14="http://schemas.microsoft.com/office/powerpoint/2010/main" val="2654415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44E43A3-F099-CA41-B874-886FCB05D66E}"/>
              </a:ext>
            </a:extLst>
          </p:cNvPr>
          <p:cNvSpPr txBox="1">
            <a:spLocks noGrp="1"/>
          </p:cNvSpPr>
          <p:nvPr>
            <p:ph type="title"/>
          </p:nvPr>
        </p:nvSpPr>
        <p:spPr>
          <a:xfrm>
            <a:off x="556594" y="347213"/>
            <a:ext cx="5685185" cy="975776"/>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cap="all" dirty="0">
                <a:solidFill>
                  <a:schemeClr val="tx1"/>
                </a:solidFill>
                <a:latin typeface="Copperplate Gothic Bold" panose="020E0705020206020404" pitchFamily="34" charset="77"/>
              </a:rPr>
              <a:t>corporate details</a:t>
            </a:r>
            <a:endParaRPr lang="en-US" dirty="0">
              <a:solidFill>
                <a:schemeClr val="tx1"/>
              </a:solidFill>
              <a:latin typeface="Copperplate Gothic Bold" panose="020E0705020206020404" pitchFamily="34" charset="77"/>
            </a:endParaRPr>
          </a:p>
        </p:txBody>
      </p:sp>
      <p:pic>
        <p:nvPicPr>
          <p:cNvPr id="8" name="Picture 7">
            <a:extLst>
              <a:ext uri="{FF2B5EF4-FFF2-40B4-BE49-F238E27FC236}">
                <a16:creationId xmlns:a16="http://schemas.microsoft.com/office/drawing/2014/main" id="{B1427B11-FDFE-CF45-B1C2-CC71CB4D820B}"/>
              </a:ext>
            </a:extLst>
          </p:cNvPr>
          <p:cNvPicPr>
            <a:picLocks noChangeAspect="1"/>
          </p:cNvPicPr>
          <p:nvPr/>
        </p:nvPicPr>
        <p:blipFill>
          <a:blip r:embed="rId2"/>
          <a:stretch>
            <a:fillRect/>
          </a:stretch>
        </p:blipFill>
        <p:spPr>
          <a:xfrm>
            <a:off x="477079" y="1908314"/>
            <a:ext cx="3750365" cy="45985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5BD6EE2F-3B38-4744-963A-CF2A3776040B}"/>
              </a:ext>
            </a:extLst>
          </p:cNvPr>
          <p:cNvPicPr>
            <a:picLocks noChangeAspect="1"/>
          </p:cNvPicPr>
          <p:nvPr/>
        </p:nvPicPr>
        <p:blipFill>
          <a:blip r:embed="rId3"/>
          <a:stretch>
            <a:fillRect/>
          </a:stretch>
        </p:blipFill>
        <p:spPr>
          <a:xfrm>
            <a:off x="4393503" y="1908314"/>
            <a:ext cx="3643534" cy="46183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a:extLst>
              <a:ext uri="{FF2B5EF4-FFF2-40B4-BE49-F238E27FC236}">
                <a16:creationId xmlns:a16="http://schemas.microsoft.com/office/drawing/2014/main" id="{D85A94FD-A0E0-5B47-8C84-FD40C736DB8C}"/>
              </a:ext>
            </a:extLst>
          </p:cNvPr>
          <p:cNvPicPr>
            <a:picLocks noChangeAspect="1"/>
          </p:cNvPicPr>
          <p:nvPr/>
        </p:nvPicPr>
        <p:blipFill>
          <a:blip r:embed="rId4"/>
          <a:stretch>
            <a:fillRect/>
          </a:stretch>
        </p:blipFill>
        <p:spPr>
          <a:xfrm>
            <a:off x="8203096" y="1232452"/>
            <a:ext cx="3578087" cy="45189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69493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42AD83-7A5D-8B4B-B777-1A3E049E2E64}"/>
              </a:ext>
            </a:extLst>
          </p:cNvPr>
          <p:cNvPicPr>
            <a:picLocks noChangeAspect="1"/>
          </p:cNvPicPr>
          <p:nvPr/>
        </p:nvPicPr>
        <p:blipFill>
          <a:blip r:embed="rId2"/>
          <a:stretch>
            <a:fillRect/>
          </a:stretch>
        </p:blipFill>
        <p:spPr>
          <a:xfrm>
            <a:off x="451389" y="1828801"/>
            <a:ext cx="3524263" cy="46051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itle 3">
            <a:extLst>
              <a:ext uri="{FF2B5EF4-FFF2-40B4-BE49-F238E27FC236}">
                <a16:creationId xmlns:a16="http://schemas.microsoft.com/office/drawing/2014/main" id="{43AADF30-2E89-414D-A68E-FDD39B1A9E7C}"/>
              </a:ext>
            </a:extLst>
          </p:cNvPr>
          <p:cNvSpPr txBox="1">
            <a:spLocks/>
          </p:cNvSpPr>
          <p:nvPr/>
        </p:nvSpPr>
        <p:spPr>
          <a:xfrm>
            <a:off x="1908313" y="265044"/>
            <a:ext cx="5817706" cy="975776"/>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lnSpc>
                <a:spcPct val="90000"/>
              </a:lnSpc>
              <a:spcBef>
                <a:spcPct val="0"/>
              </a:spcBef>
              <a:buNone/>
              <a:defRPr sz="2400" b="0" i="0" kern="1200" cap="all"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chemeClr val="tx1"/>
                </a:solidFill>
                <a:latin typeface="Copperplate Gothic Bold" panose="020E0705020206020404" pitchFamily="34" charset="77"/>
              </a:rPr>
              <a:t>corporate details</a:t>
            </a:r>
            <a:endParaRPr lang="en-US" dirty="0">
              <a:solidFill>
                <a:schemeClr val="tx1"/>
              </a:solidFill>
              <a:latin typeface="Copperplate Gothic Bold" panose="020E0705020206020404" pitchFamily="34" charset="77"/>
            </a:endParaRPr>
          </a:p>
        </p:txBody>
      </p:sp>
      <p:pic>
        <p:nvPicPr>
          <p:cNvPr id="7" name="Picture 6">
            <a:extLst>
              <a:ext uri="{FF2B5EF4-FFF2-40B4-BE49-F238E27FC236}">
                <a16:creationId xmlns:a16="http://schemas.microsoft.com/office/drawing/2014/main" id="{C06B3196-65E3-1745-9425-2E7BA84C2CE8}"/>
              </a:ext>
            </a:extLst>
          </p:cNvPr>
          <p:cNvPicPr>
            <a:picLocks noChangeAspect="1"/>
          </p:cNvPicPr>
          <p:nvPr/>
        </p:nvPicPr>
        <p:blipFill>
          <a:blip r:embed="rId3"/>
          <a:stretch>
            <a:fillRect/>
          </a:stretch>
        </p:blipFill>
        <p:spPr>
          <a:xfrm>
            <a:off x="4201753" y="1828801"/>
            <a:ext cx="3630282" cy="46051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a:extLst>
              <a:ext uri="{FF2B5EF4-FFF2-40B4-BE49-F238E27FC236}">
                <a16:creationId xmlns:a16="http://schemas.microsoft.com/office/drawing/2014/main" id="{122D9D2C-5BA9-8F47-870D-ECB26D83E25E}"/>
              </a:ext>
            </a:extLst>
          </p:cNvPr>
          <p:cNvPicPr>
            <a:picLocks noChangeAspect="1"/>
          </p:cNvPicPr>
          <p:nvPr/>
        </p:nvPicPr>
        <p:blipFill>
          <a:blip r:embed="rId4"/>
          <a:stretch>
            <a:fillRect/>
          </a:stretch>
        </p:blipFill>
        <p:spPr>
          <a:xfrm>
            <a:off x="8058136" y="1828801"/>
            <a:ext cx="3564021" cy="46051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Flowchart: Multidocument 5">
            <a:extLst>
              <a:ext uri="{FF2B5EF4-FFF2-40B4-BE49-F238E27FC236}">
                <a16:creationId xmlns:a16="http://schemas.microsoft.com/office/drawing/2014/main" id="{E72AB08F-CE99-1840-B7AE-20C93E09B14D}"/>
              </a:ext>
            </a:extLst>
          </p:cNvPr>
          <p:cNvSpPr/>
          <p:nvPr/>
        </p:nvSpPr>
        <p:spPr>
          <a:xfrm>
            <a:off x="10065778" y="140966"/>
            <a:ext cx="1641764" cy="1466273"/>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24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24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16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Tree>
    <p:extLst>
      <p:ext uri="{BB962C8B-B14F-4D97-AF65-F5344CB8AC3E}">
        <p14:creationId xmlns:p14="http://schemas.microsoft.com/office/powerpoint/2010/main" val="3151878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8C8DD16-2B6B-7341-9F4B-D103D4524E25}"/>
              </a:ext>
            </a:extLst>
          </p:cNvPr>
          <p:cNvSpPr txBox="1">
            <a:spLocks/>
          </p:cNvSpPr>
          <p:nvPr/>
        </p:nvSpPr>
        <p:spPr>
          <a:xfrm>
            <a:off x="1940118" y="265044"/>
            <a:ext cx="5785901" cy="975776"/>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lnSpc>
                <a:spcPct val="90000"/>
              </a:lnSpc>
              <a:spcBef>
                <a:spcPct val="0"/>
              </a:spcBef>
              <a:buNone/>
              <a:defRPr sz="2400" b="0" i="0" kern="1200" cap="all"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chemeClr val="tx1"/>
                </a:solidFill>
                <a:latin typeface="Copperplate Gothic Bold" panose="020E0705020206020404" pitchFamily="34" charset="77"/>
              </a:rPr>
              <a:t>corporate details</a:t>
            </a:r>
            <a:endParaRPr lang="en-US" dirty="0">
              <a:solidFill>
                <a:schemeClr val="tx1"/>
              </a:solidFill>
              <a:latin typeface="Copperplate Gothic Bold" panose="020E0705020206020404" pitchFamily="34" charset="77"/>
            </a:endParaRPr>
          </a:p>
        </p:txBody>
      </p:sp>
      <p:pic>
        <p:nvPicPr>
          <p:cNvPr id="6" name="Picture 5">
            <a:extLst>
              <a:ext uri="{FF2B5EF4-FFF2-40B4-BE49-F238E27FC236}">
                <a16:creationId xmlns:a16="http://schemas.microsoft.com/office/drawing/2014/main" id="{6B6E5B2B-72ED-3F47-95D8-1205AEB2C49B}"/>
              </a:ext>
            </a:extLst>
          </p:cNvPr>
          <p:cNvPicPr>
            <a:picLocks noChangeAspect="1"/>
          </p:cNvPicPr>
          <p:nvPr/>
        </p:nvPicPr>
        <p:blipFill>
          <a:blip r:embed="rId2"/>
          <a:stretch>
            <a:fillRect/>
          </a:stretch>
        </p:blipFill>
        <p:spPr>
          <a:xfrm>
            <a:off x="371875" y="2067339"/>
            <a:ext cx="3524265" cy="45786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a:extLst>
              <a:ext uri="{FF2B5EF4-FFF2-40B4-BE49-F238E27FC236}">
                <a16:creationId xmlns:a16="http://schemas.microsoft.com/office/drawing/2014/main" id="{F2089CCE-B87C-9544-97BC-3DC33402F242}"/>
              </a:ext>
            </a:extLst>
          </p:cNvPr>
          <p:cNvPicPr>
            <a:picLocks noChangeAspect="1"/>
          </p:cNvPicPr>
          <p:nvPr/>
        </p:nvPicPr>
        <p:blipFill>
          <a:blip r:embed="rId3"/>
          <a:stretch>
            <a:fillRect/>
          </a:stretch>
        </p:blipFill>
        <p:spPr>
          <a:xfrm>
            <a:off x="4214193" y="2067339"/>
            <a:ext cx="3511826" cy="45786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a:extLst>
              <a:ext uri="{FF2B5EF4-FFF2-40B4-BE49-F238E27FC236}">
                <a16:creationId xmlns:a16="http://schemas.microsoft.com/office/drawing/2014/main" id="{30799321-4A08-4D46-AFDF-1C46746AD904}"/>
              </a:ext>
            </a:extLst>
          </p:cNvPr>
          <p:cNvPicPr>
            <a:picLocks noChangeAspect="1"/>
          </p:cNvPicPr>
          <p:nvPr/>
        </p:nvPicPr>
        <p:blipFill>
          <a:blip r:embed="rId4"/>
          <a:stretch>
            <a:fillRect/>
          </a:stretch>
        </p:blipFill>
        <p:spPr>
          <a:xfrm>
            <a:off x="8044073" y="2067339"/>
            <a:ext cx="3684102" cy="45786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Flowchart: Multidocument 5">
            <a:extLst>
              <a:ext uri="{FF2B5EF4-FFF2-40B4-BE49-F238E27FC236}">
                <a16:creationId xmlns:a16="http://schemas.microsoft.com/office/drawing/2014/main" id="{3677767E-26D6-E34B-9E71-D158C685AB8E}"/>
              </a:ext>
            </a:extLst>
          </p:cNvPr>
          <p:cNvSpPr/>
          <p:nvPr/>
        </p:nvSpPr>
        <p:spPr>
          <a:xfrm>
            <a:off x="10065778" y="159029"/>
            <a:ext cx="1641764" cy="1466273"/>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24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24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16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Tree>
    <p:extLst>
      <p:ext uri="{BB962C8B-B14F-4D97-AF65-F5344CB8AC3E}">
        <p14:creationId xmlns:p14="http://schemas.microsoft.com/office/powerpoint/2010/main" val="2827116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3C10C49-CA11-C74B-BE30-9A5D6D017DF7}"/>
              </a:ext>
            </a:extLst>
          </p:cNvPr>
          <p:cNvSpPr txBox="1">
            <a:spLocks/>
          </p:cNvSpPr>
          <p:nvPr/>
        </p:nvSpPr>
        <p:spPr>
          <a:xfrm>
            <a:off x="1836751" y="265044"/>
            <a:ext cx="5889268" cy="975776"/>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lnSpc>
                <a:spcPct val="90000"/>
              </a:lnSpc>
              <a:spcBef>
                <a:spcPct val="0"/>
              </a:spcBef>
              <a:buNone/>
              <a:defRPr sz="2400" b="0" i="0" kern="1200" cap="all"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chemeClr val="tx1"/>
                </a:solidFill>
                <a:latin typeface="Copperplate Gothic Bold" panose="020E0705020206020404" pitchFamily="34" charset="77"/>
              </a:rPr>
              <a:t> </a:t>
            </a:r>
            <a:r>
              <a:rPr lang="en-US" sz="3200" b="1" dirty="0">
                <a:solidFill>
                  <a:schemeClr val="tx1"/>
                </a:solidFill>
                <a:latin typeface="Copperplate Gothic Bold" panose="020E0705020206020404" pitchFamily="34" charset="77"/>
              </a:rPr>
              <a:t>corporate details</a:t>
            </a:r>
            <a:endParaRPr lang="en-US" dirty="0">
              <a:solidFill>
                <a:schemeClr val="tx1"/>
              </a:solidFill>
              <a:latin typeface="Copperplate Gothic Bold" panose="020E0705020206020404" pitchFamily="34" charset="77"/>
            </a:endParaRPr>
          </a:p>
        </p:txBody>
      </p:sp>
      <p:pic>
        <p:nvPicPr>
          <p:cNvPr id="6" name="Picture 5">
            <a:extLst>
              <a:ext uri="{FF2B5EF4-FFF2-40B4-BE49-F238E27FC236}">
                <a16:creationId xmlns:a16="http://schemas.microsoft.com/office/drawing/2014/main" id="{DA5B61B1-A873-C242-8088-0BA38FFC8C90}"/>
              </a:ext>
            </a:extLst>
          </p:cNvPr>
          <p:cNvPicPr>
            <a:picLocks noChangeAspect="1"/>
          </p:cNvPicPr>
          <p:nvPr/>
        </p:nvPicPr>
        <p:blipFill>
          <a:blip r:embed="rId2"/>
          <a:stretch>
            <a:fillRect/>
          </a:stretch>
        </p:blipFill>
        <p:spPr>
          <a:xfrm>
            <a:off x="514336" y="2054088"/>
            <a:ext cx="3739612" cy="45521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a:extLst>
              <a:ext uri="{FF2B5EF4-FFF2-40B4-BE49-F238E27FC236}">
                <a16:creationId xmlns:a16="http://schemas.microsoft.com/office/drawing/2014/main" id="{3492EC81-51CA-3F4A-9597-2F4B5C96AE66}"/>
              </a:ext>
            </a:extLst>
          </p:cNvPr>
          <p:cNvPicPr>
            <a:picLocks noChangeAspect="1"/>
          </p:cNvPicPr>
          <p:nvPr/>
        </p:nvPicPr>
        <p:blipFill>
          <a:blip r:embed="rId3"/>
          <a:stretch>
            <a:fillRect/>
          </a:stretch>
        </p:blipFill>
        <p:spPr>
          <a:xfrm>
            <a:off x="4492489" y="2054088"/>
            <a:ext cx="3723861" cy="45521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a:extLst>
              <a:ext uri="{FF2B5EF4-FFF2-40B4-BE49-F238E27FC236}">
                <a16:creationId xmlns:a16="http://schemas.microsoft.com/office/drawing/2014/main" id="{D57F87A2-938C-E747-BE90-BA206AC9BB8C}"/>
              </a:ext>
            </a:extLst>
          </p:cNvPr>
          <p:cNvPicPr>
            <a:picLocks noChangeAspect="1"/>
          </p:cNvPicPr>
          <p:nvPr/>
        </p:nvPicPr>
        <p:blipFill>
          <a:blip r:embed="rId4"/>
          <a:stretch>
            <a:fillRect/>
          </a:stretch>
        </p:blipFill>
        <p:spPr>
          <a:xfrm>
            <a:off x="8454888" y="2054088"/>
            <a:ext cx="3564835" cy="45521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Flowchart: Multidocument 5">
            <a:extLst>
              <a:ext uri="{FF2B5EF4-FFF2-40B4-BE49-F238E27FC236}">
                <a16:creationId xmlns:a16="http://schemas.microsoft.com/office/drawing/2014/main" id="{F9E5C778-1328-C647-AB53-46366714B332}"/>
              </a:ext>
            </a:extLst>
          </p:cNvPr>
          <p:cNvSpPr/>
          <p:nvPr/>
        </p:nvSpPr>
        <p:spPr>
          <a:xfrm>
            <a:off x="10073159" y="133014"/>
            <a:ext cx="1641764" cy="1466273"/>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24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24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16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Tree>
    <p:extLst>
      <p:ext uri="{BB962C8B-B14F-4D97-AF65-F5344CB8AC3E}">
        <p14:creationId xmlns:p14="http://schemas.microsoft.com/office/powerpoint/2010/main" val="53993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a:xfrm>
            <a:off x="308876" y="1463040"/>
            <a:ext cx="7299064" cy="5088366"/>
          </a:xfrm>
          <a:solidFill>
            <a:schemeClr val="bg1">
              <a:lumMod val="85000"/>
            </a:schemeClr>
          </a:solidFill>
          <a:ln w="28575">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endParaRPr lang="en-US" sz="2000" b="1" dirty="0">
              <a:solidFill>
                <a:schemeClr val="tx1"/>
              </a:solidFill>
            </a:endParaRPr>
          </a:p>
          <a:p>
            <a:pPr marL="0" indent="0" algn="ctr">
              <a:buNone/>
            </a:pPr>
            <a:endParaRPr lang="en-US" sz="2000" b="1" dirty="0"/>
          </a:p>
          <a:p>
            <a:pPr marL="0" indent="0" algn="ctr">
              <a:buNone/>
            </a:pPr>
            <a:r>
              <a:rPr lang="en-US" sz="2000" b="1" dirty="0">
                <a:solidFill>
                  <a:schemeClr val="tx1"/>
                </a:solidFill>
              </a:rPr>
              <a:t>Aminu Ibrahim Kurawa</a:t>
            </a:r>
            <a:endParaRPr lang="en-US" sz="2000" dirty="0">
              <a:solidFill>
                <a:schemeClr val="tx1"/>
              </a:solidFill>
            </a:endParaRPr>
          </a:p>
          <a:p>
            <a:pPr marL="0" indent="0" algn="ctr">
              <a:buNone/>
            </a:pPr>
            <a:r>
              <a:rPr lang="en-US" sz="2000" b="1" dirty="0">
                <a:solidFill>
                  <a:schemeClr val="tx1"/>
                </a:solidFill>
              </a:rPr>
              <a:t>MD/CEO </a:t>
            </a:r>
            <a:r>
              <a:rPr lang="en-US" sz="2000" dirty="0">
                <a:solidFill>
                  <a:schemeClr val="tx1"/>
                </a:solidFill>
              </a:rPr>
              <a:t>Metebur General Merchant Limited</a:t>
            </a:r>
          </a:p>
          <a:p>
            <a:pPr marL="0" indent="0" algn="ctr">
              <a:buNone/>
            </a:pPr>
            <a:r>
              <a:rPr lang="en-US" sz="2000" dirty="0">
                <a:solidFill>
                  <a:schemeClr val="tx1"/>
                </a:solidFill>
              </a:rPr>
              <a:t>No.7 suite C24 Prime Hub Plaza Zoo Road, Kano, Kano State</a:t>
            </a:r>
          </a:p>
          <a:p>
            <a:pPr marL="0" indent="0" algn="ctr">
              <a:buNone/>
            </a:pPr>
            <a:r>
              <a:rPr lang="en-US" sz="2000" dirty="0">
                <a:solidFill>
                  <a:schemeClr val="tx1"/>
                </a:solidFill>
              </a:rPr>
              <a:t>Tel: +234 – 8032255369, 08021111142, 08029273739</a:t>
            </a:r>
          </a:p>
          <a:p>
            <a:pPr marL="0" indent="0" algn="ctr">
              <a:buNone/>
            </a:pPr>
            <a:r>
              <a:rPr lang="en-US" sz="2000" dirty="0">
                <a:solidFill>
                  <a:schemeClr val="tx1"/>
                </a:solidFill>
              </a:rPr>
              <a:t>Email:</a:t>
            </a:r>
            <a:r>
              <a:rPr lang="en-US" sz="2000" dirty="0"/>
              <a:t> </a:t>
            </a:r>
            <a:r>
              <a:rPr lang="en-US" sz="2000" u="sng" dirty="0">
                <a:solidFill>
                  <a:srgbClr val="0070C0"/>
                </a:solidFill>
                <a:hlinkClick r:id="rId2">
                  <a:extLst>
                    <a:ext uri="{A12FA001-AC4F-418D-AE19-62706E023703}">
                      <ahyp:hlinkClr xmlns:ahyp="http://schemas.microsoft.com/office/drawing/2018/hyperlinkcolor" val="tx"/>
                    </a:ext>
                  </a:extLst>
                </a:hlinkClick>
              </a:rPr>
              <a:t>meteburgeneralmarchant@gmail.com</a:t>
            </a:r>
            <a:endParaRPr lang="en-US" sz="2000" u="sng" dirty="0">
              <a:solidFill>
                <a:srgbClr val="0070C0"/>
              </a:solidFill>
            </a:endParaRPr>
          </a:p>
          <a:p>
            <a:pPr algn="ctr"/>
            <a:r>
              <a:rPr lang="en-US" sz="2000" b="1" dirty="0">
                <a:solidFill>
                  <a:schemeClr val="tx1"/>
                </a:solidFill>
              </a:rPr>
              <a:t>Website: </a:t>
            </a:r>
            <a:r>
              <a:rPr lang="en-US" sz="2000" u="sng" dirty="0" err="1">
                <a:solidFill>
                  <a:srgbClr val="C00000"/>
                </a:solidFill>
              </a:rPr>
              <a:t>www.metebur.com</a:t>
            </a:r>
            <a:endParaRPr lang="en-US" sz="2000" u="sng" dirty="0">
              <a:solidFill>
                <a:srgbClr val="C00000"/>
              </a:solidFill>
            </a:endParaRPr>
          </a:p>
          <a:p>
            <a:pPr marL="0" indent="0" algn="ctr">
              <a:buNone/>
            </a:pPr>
            <a:endParaRPr lang="en-US" sz="2000" u="sng" dirty="0"/>
          </a:p>
          <a:p>
            <a:pPr marL="0" indent="0" algn="ctr">
              <a:buNone/>
            </a:pPr>
            <a:endParaRPr lang="en-US" sz="2000" u="sng" dirty="0"/>
          </a:p>
          <a:p>
            <a:pPr marL="0" indent="0" algn="ctr">
              <a:buNone/>
            </a:pPr>
            <a:r>
              <a:rPr lang="en-US" sz="2400" i="1" dirty="0">
                <a:solidFill>
                  <a:srgbClr val="0070C0"/>
                </a:solidFill>
                <a:latin typeface="Copperplate Gothic Bold" panose="020E0705020206020404" pitchFamily="34" charset="77"/>
              </a:rPr>
              <a:t>Creating</a:t>
            </a:r>
            <a:r>
              <a:rPr lang="en-US" sz="2400" i="1" dirty="0">
                <a:latin typeface="Copperplate Gothic Bold" panose="020E0705020206020404" pitchFamily="34" charset="77"/>
              </a:rPr>
              <a:t> </a:t>
            </a:r>
            <a:r>
              <a:rPr lang="en-US" sz="2400" i="1" dirty="0">
                <a:solidFill>
                  <a:srgbClr val="FF0000"/>
                </a:solidFill>
                <a:latin typeface="Copperplate Gothic Bold" panose="020E0705020206020404" pitchFamily="34" charset="77"/>
              </a:rPr>
              <a:t>New</a:t>
            </a:r>
            <a:r>
              <a:rPr lang="en-US" sz="2400" i="1" dirty="0">
                <a:latin typeface="Copperplate Gothic Bold" panose="020E0705020206020404" pitchFamily="34" charset="77"/>
              </a:rPr>
              <a:t> </a:t>
            </a:r>
            <a:r>
              <a:rPr lang="en-US" sz="2400" i="1" dirty="0">
                <a:solidFill>
                  <a:schemeClr val="tx1"/>
                </a:solidFill>
                <a:latin typeface="Copperplate Gothic Bold" panose="020E0705020206020404" pitchFamily="34" charset="77"/>
              </a:rPr>
              <a:t>Possibilities………</a:t>
            </a:r>
          </a:p>
        </p:txBody>
      </p:sp>
      <p:sp>
        <p:nvSpPr>
          <p:cNvPr id="6" name="Title 3">
            <a:extLst>
              <a:ext uri="{FF2B5EF4-FFF2-40B4-BE49-F238E27FC236}">
                <a16:creationId xmlns:a16="http://schemas.microsoft.com/office/drawing/2014/main" id="{43231E61-BD59-234F-9D0B-663C51AC412C}"/>
              </a:ext>
            </a:extLst>
          </p:cNvPr>
          <p:cNvSpPr txBox="1">
            <a:spLocks/>
          </p:cNvSpPr>
          <p:nvPr/>
        </p:nvSpPr>
        <p:spPr>
          <a:xfrm>
            <a:off x="830460" y="172122"/>
            <a:ext cx="6374629" cy="909546"/>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all" dirty="0">
                <a:solidFill>
                  <a:schemeClr val="tx1"/>
                </a:solidFill>
                <a:latin typeface="Copperplate Gothic Bold" panose="020E0705020206020404" pitchFamily="34" charset="77"/>
              </a:rPr>
              <a:t> CONTACT details</a:t>
            </a:r>
          </a:p>
        </p:txBody>
      </p:sp>
      <p:sp>
        <p:nvSpPr>
          <p:cNvPr id="8" name="Flowchart: Multidocument 5">
            <a:extLst>
              <a:ext uri="{FF2B5EF4-FFF2-40B4-BE49-F238E27FC236}">
                <a16:creationId xmlns:a16="http://schemas.microsoft.com/office/drawing/2014/main" id="{F337B36B-B3AA-4B42-834C-2E09680E2564}"/>
              </a:ext>
            </a:extLst>
          </p:cNvPr>
          <p:cNvSpPr/>
          <p:nvPr/>
        </p:nvSpPr>
        <p:spPr>
          <a:xfrm>
            <a:off x="7883323" y="2121094"/>
            <a:ext cx="4164980" cy="3529361"/>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66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66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48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
        <p:nvSpPr>
          <p:cNvPr id="9" name="TextBox 8">
            <a:extLst>
              <a:ext uri="{FF2B5EF4-FFF2-40B4-BE49-F238E27FC236}">
                <a16:creationId xmlns:a16="http://schemas.microsoft.com/office/drawing/2014/main" id="{AF673F5E-62B5-2047-8477-E9DFD2583F34}"/>
              </a:ext>
            </a:extLst>
          </p:cNvPr>
          <p:cNvSpPr txBox="1"/>
          <p:nvPr/>
        </p:nvSpPr>
        <p:spPr>
          <a:xfrm>
            <a:off x="8434089" y="2121094"/>
            <a:ext cx="2745599" cy="892552"/>
          </a:xfrm>
          <a:prstGeom prst="rect">
            <a:avLst/>
          </a:prstGeom>
          <a:noFill/>
        </p:spPr>
        <p:txBody>
          <a:bodyPr wrap="square" rtlCol="0">
            <a:spAutoFit/>
          </a:bodyPr>
          <a:lstStyle/>
          <a:p>
            <a:pPr lvl="0" defTabSz="457200"/>
            <a:r>
              <a:rPr lang="en-US" sz="2600" b="1" dirty="0">
                <a:solidFill>
                  <a:prstClr val="black"/>
                </a:solidFill>
                <a:latin typeface="Arial Black" panose="020B0A04020102020204" pitchFamily="34" charset="0"/>
              </a:rPr>
              <a:t>RC 1747144</a:t>
            </a:r>
          </a:p>
          <a:p>
            <a:endParaRPr lang="en-US" sz="2600" dirty="0"/>
          </a:p>
        </p:txBody>
      </p:sp>
    </p:spTree>
    <p:extLst>
      <p:ext uri="{BB962C8B-B14F-4D97-AF65-F5344CB8AC3E}">
        <p14:creationId xmlns:p14="http://schemas.microsoft.com/office/powerpoint/2010/main" val="414801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230DC4-4ECC-7B42-8B54-A6B8658EE945}"/>
              </a:ext>
            </a:extLst>
          </p:cNvPr>
          <p:cNvSpPr txBox="1">
            <a:spLocks noGrp="1"/>
          </p:cNvSpPr>
          <p:nvPr>
            <p:ph type="title"/>
          </p:nvPr>
        </p:nvSpPr>
        <p:spPr>
          <a:xfrm>
            <a:off x="263796" y="323876"/>
            <a:ext cx="6120893" cy="1193058"/>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cap="all" dirty="0">
                <a:solidFill>
                  <a:schemeClr val="tx1"/>
                </a:solidFill>
                <a:latin typeface="Copperplate Gothic Bold" panose="020E0705020206020404" pitchFamily="34" charset="77"/>
              </a:rPr>
              <a:t> acknowledgement seal</a:t>
            </a:r>
            <a:endParaRPr lang="en-US" dirty="0">
              <a:solidFill>
                <a:schemeClr val="tx1"/>
              </a:solidFill>
              <a:latin typeface="Copperplate Gothic Bold" panose="020E0705020206020404" pitchFamily="34" charset="77"/>
            </a:endParaRPr>
          </a:p>
        </p:txBody>
      </p:sp>
      <p:sp>
        <p:nvSpPr>
          <p:cNvPr id="3" name="Content Placeholder 2">
            <a:extLst>
              <a:ext uri="{FF2B5EF4-FFF2-40B4-BE49-F238E27FC236}">
                <a16:creationId xmlns:a16="http://schemas.microsoft.com/office/drawing/2014/main" id="{1DFC19E3-C43B-FC47-BB95-78E0943B51A3}"/>
              </a:ext>
            </a:extLst>
          </p:cNvPr>
          <p:cNvSpPr>
            <a:spLocks noGrp="1"/>
          </p:cNvSpPr>
          <p:nvPr>
            <p:ph type="body" sz="quarter" idx="14"/>
          </p:nvPr>
        </p:nvSpPr>
        <p:spPr>
          <a:xfrm>
            <a:off x="583272" y="2456615"/>
            <a:ext cx="4451307" cy="3277211"/>
          </a:xfrm>
          <a:solidFill>
            <a:schemeClr val="bg1">
              <a:lumMod val="85000"/>
            </a:schemeClr>
          </a:solidFill>
          <a:ln w="57150">
            <a:noFill/>
          </a:ln>
          <a:effectLst/>
          <a:scene3d>
            <a:camera prst="orthographicFront">
              <a:rot lat="0" lon="0" rev="0"/>
            </a:camera>
            <a:lightRig rig="glow" dir="t">
              <a:rot lat="0" lon="0" rev="14100000"/>
            </a:lightRig>
          </a:scene3d>
          <a:sp3d prstMaterial="softEdge">
            <a:bevelT w="127000" prst="artDeco"/>
          </a:sp3d>
        </p:spPr>
        <p:txBody>
          <a:bodyPr>
            <a:normAutofit/>
          </a:bodyPr>
          <a:lstStyle/>
          <a:p>
            <a:pPr marL="0" indent="0">
              <a:buNone/>
            </a:pPr>
            <a:endParaRPr lang="en-US" dirty="0"/>
          </a:p>
          <a:p>
            <a:r>
              <a:rPr lang="en-US" dirty="0"/>
              <a:t>Our Client:</a:t>
            </a:r>
          </a:p>
          <a:p>
            <a:pPr marL="0" indent="0">
              <a:buNone/>
            </a:pPr>
            <a:endParaRPr lang="en-US" dirty="0"/>
          </a:p>
          <a:p>
            <a:pPr marL="0" indent="0">
              <a:buNone/>
            </a:pPr>
            <a:r>
              <a:rPr lang="en-US" dirty="0"/>
              <a:t>DATE: </a:t>
            </a:r>
          </a:p>
          <a:p>
            <a:pPr marL="0" indent="0">
              <a:buNone/>
            </a:pPr>
            <a:endParaRPr lang="en-US" dirty="0"/>
          </a:p>
          <a:p>
            <a:pPr marL="0" indent="0">
              <a:buNone/>
            </a:pPr>
            <a:endParaRPr lang="en-US" dirty="0"/>
          </a:p>
          <a:p>
            <a:pPr marL="0" indent="0">
              <a:buNone/>
            </a:pPr>
            <a:r>
              <a:rPr lang="en-US" dirty="0"/>
              <a:t>SIGNED/SEAL:</a:t>
            </a:r>
          </a:p>
          <a:p>
            <a:pPr marL="0" indent="0">
              <a:buNone/>
            </a:pPr>
            <a:endParaRPr lang="en-US" dirty="0"/>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121F6BB4-621C-6943-9565-AFBFA2A9F5EF}"/>
              </a:ext>
            </a:extLst>
          </p:cNvPr>
          <p:cNvSpPr txBox="1"/>
          <p:nvPr/>
        </p:nvSpPr>
        <p:spPr>
          <a:xfrm>
            <a:off x="1515917" y="5697894"/>
            <a:ext cx="7940968" cy="923330"/>
          </a:xfrm>
          <a:prstGeom prst="rect">
            <a:avLst/>
          </a:prstGeom>
          <a:solidFill>
            <a:schemeClr val="bg1"/>
          </a:solidFill>
        </p:spPr>
        <p:txBody>
          <a:bodyPr wrap="square" rtlCol="0">
            <a:spAutoFit/>
          </a:bodyPr>
          <a:lstStyle/>
          <a:p>
            <a:endParaRPr lang="en-US" i="1" dirty="0"/>
          </a:p>
          <a:p>
            <a:r>
              <a:rPr lang="en-US" i="1" dirty="0"/>
              <a:t>This is to certify our Client and MGM Limited having received the profile and acknowledged. </a:t>
            </a:r>
          </a:p>
        </p:txBody>
      </p:sp>
      <p:sp>
        <p:nvSpPr>
          <p:cNvPr id="8" name="Flowchart: Multidocument 5">
            <a:extLst>
              <a:ext uri="{FF2B5EF4-FFF2-40B4-BE49-F238E27FC236}">
                <a16:creationId xmlns:a16="http://schemas.microsoft.com/office/drawing/2014/main" id="{1F1C5E09-594D-5C4A-91EB-3EBB057A2282}"/>
              </a:ext>
            </a:extLst>
          </p:cNvPr>
          <p:cNvSpPr/>
          <p:nvPr/>
        </p:nvSpPr>
        <p:spPr>
          <a:xfrm>
            <a:off x="7295253" y="689760"/>
            <a:ext cx="1736852" cy="1631523"/>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24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24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16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
        <p:nvSpPr>
          <p:cNvPr id="12" name="Content Placeholder 2">
            <a:extLst>
              <a:ext uri="{FF2B5EF4-FFF2-40B4-BE49-F238E27FC236}">
                <a16:creationId xmlns:a16="http://schemas.microsoft.com/office/drawing/2014/main" id="{71F1C64E-EAC3-0B47-99E5-5ABEBF4EC55F}"/>
              </a:ext>
            </a:extLst>
          </p:cNvPr>
          <p:cNvSpPr txBox="1">
            <a:spLocks/>
          </p:cNvSpPr>
          <p:nvPr/>
        </p:nvSpPr>
        <p:spPr>
          <a:xfrm>
            <a:off x="5486401" y="2452487"/>
            <a:ext cx="4490719" cy="3277211"/>
          </a:xfrm>
          <a:prstGeom prst="rect">
            <a:avLst/>
          </a:prstGeom>
          <a:solidFill>
            <a:schemeClr val="bg1">
              <a:lumMod val="85000"/>
            </a:schemeClr>
          </a:solidFill>
          <a:ln w="57150">
            <a:noFill/>
          </a:ln>
          <a:effectLst/>
          <a:scene3d>
            <a:camera prst="orthographicFront">
              <a:rot lat="0" lon="0" rev="0"/>
            </a:camera>
            <a:lightRig rig="glow" dir="t">
              <a:rot lat="0" lon="0" rev="14100000"/>
            </a:lightRig>
          </a:scene3d>
          <a:sp3d prstMaterial="softEdge">
            <a:bevelT w="127000" prst="artDeco"/>
          </a:sp3d>
        </p:spPr>
        <p:txBody>
          <a:bodyPr>
            <a:normAutofit/>
          </a:bodyPr>
          <a:lstStyle>
            <a:lvl1pPr marL="0" indent="0" algn="l" defTabSz="914400" rtl="0" eaLnBrk="1" latinLnBrk="0" hangingPunct="1">
              <a:lnSpc>
                <a:spcPts val="3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Metebur General Merchant limited:</a:t>
            </a:r>
          </a:p>
          <a:p>
            <a:endParaRPr lang="en-US" dirty="0"/>
          </a:p>
          <a:p>
            <a:r>
              <a:rPr lang="en-US" dirty="0"/>
              <a:t>DATE: </a:t>
            </a:r>
          </a:p>
          <a:p>
            <a:endParaRPr lang="en-US" dirty="0"/>
          </a:p>
          <a:p>
            <a:endParaRPr lang="en-US" dirty="0"/>
          </a:p>
          <a:p>
            <a:r>
              <a:rPr lang="en-US" dirty="0"/>
              <a:t>SIGNED/SEAL:</a:t>
            </a:r>
          </a:p>
          <a:p>
            <a:endParaRPr lang="en-US" dirty="0"/>
          </a:p>
          <a:p>
            <a:endParaRPr lang="en-US" dirty="0"/>
          </a:p>
          <a:p>
            <a:endParaRPr lang="en-US" dirty="0"/>
          </a:p>
        </p:txBody>
      </p:sp>
      <p:pic>
        <p:nvPicPr>
          <p:cNvPr id="10" name="Picture 9">
            <a:extLst>
              <a:ext uri="{FF2B5EF4-FFF2-40B4-BE49-F238E27FC236}">
                <a16:creationId xmlns:a16="http://schemas.microsoft.com/office/drawing/2014/main" id="{5D680A61-7E7D-4F4E-8F6A-9934572CB99D}"/>
              </a:ext>
            </a:extLst>
          </p:cNvPr>
          <p:cNvPicPr>
            <a:picLocks noChangeAspect="1"/>
          </p:cNvPicPr>
          <p:nvPr/>
        </p:nvPicPr>
        <p:blipFill rotWithShape="1">
          <a:blip r:embed="rId3">
            <a:extLst>
              <a:ext uri="{28A0092B-C50C-407E-A947-70E740481C1C}">
                <a14:useLocalDpi xmlns:a14="http://schemas.microsoft.com/office/drawing/2010/main" val="0"/>
              </a:ext>
            </a:extLst>
          </a:blip>
          <a:srcRect l="3889" t="2390" r="3611" b="1494"/>
          <a:stretch/>
        </p:blipFill>
        <p:spPr>
          <a:xfrm rot="1301343">
            <a:off x="9944662" y="471087"/>
            <a:ext cx="1588018" cy="2712284"/>
          </a:xfrm>
          <a:prstGeom prst="rect">
            <a:avLst/>
          </a:prstGeom>
          <a:solidFill>
            <a:schemeClr val="bg1">
              <a:lumMod val="85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268743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on a rock while looking at the ocean wave with outstretched arms">
            <a:extLst>
              <a:ext uri="{FF2B5EF4-FFF2-40B4-BE49-F238E27FC236}">
                <a16:creationId xmlns:a16="http://schemas.microsoft.com/office/drawing/2014/main" id="{8C1A64BB-92C4-44CC-9AB7-8416F1B9BF5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26066" r="26066"/>
          <a:stretch/>
        </p:blipFill>
        <p:spPr>
          <a:xfrm>
            <a:off x="7050614" y="845821"/>
            <a:ext cx="4435304" cy="5359014"/>
          </a:xfrm>
          <a:solidFill>
            <a:schemeClr val="bg1">
              <a:lumMod val="95000"/>
              <a:alpha val="75000"/>
            </a:schemeClr>
          </a:solidFill>
          <a:ln>
            <a:solidFill>
              <a:schemeClr val="accent4">
                <a:lumMod val="20000"/>
                <a:lumOff val="80000"/>
              </a:schemeClr>
            </a:solidFill>
          </a:ln>
        </p:spPr>
      </p:pic>
      <p:sp>
        <p:nvSpPr>
          <p:cNvPr id="11" name="Title 3">
            <a:extLst>
              <a:ext uri="{FF2B5EF4-FFF2-40B4-BE49-F238E27FC236}">
                <a16:creationId xmlns:a16="http://schemas.microsoft.com/office/drawing/2014/main" id="{D7E2FFB5-45BC-3E4E-933E-36AA5584298C}"/>
              </a:ext>
            </a:extLst>
          </p:cNvPr>
          <p:cNvSpPr txBox="1">
            <a:spLocks/>
          </p:cNvSpPr>
          <p:nvPr/>
        </p:nvSpPr>
        <p:spPr>
          <a:xfrm>
            <a:off x="629920" y="397641"/>
            <a:ext cx="4978400" cy="1072056"/>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u="none" strike="noStrike" kern="1200" cap="all" spc="0" normalizeH="0" baseline="0" noProof="0" dirty="0">
                <a:ln>
                  <a:noFill/>
                </a:ln>
                <a:solidFill>
                  <a:srgbClr val="08A1D9">
                    <a:lumMod val="75000"/>
                  </a:srgbClr>
                </a:solidFill>
                <a:effectLst/>
                <a:uLnTx/>
                <a:uFillTx/>
                <a:latin typeface="Franklin Gothic Medium"/>
                <a:ea typeface="+mj-ea"/>
                <a:cs typeface="+mj-cs"/>
              </a:rPr>
              <a:t> </a:t>
            </a:r>
            <a:r>
              <a:rPr kumimoji="0" lang="en-US" sz="3000" b="1" u="none" strike="noStrike" kern="1200" cap="all" spc="0" normalizeH="0" baseline="0" noProof="0" dirty="0">
                <a:ln>
                  <a:noFill/>
                </a:ln>
                <a:solidFill>
                  <a:schemeClr val="tx1"/>
                </a:solidFill>
                <a:effectLst/>
                <a:uLnTx/>
                <a:uFillTx/>
                <a:latin typeface="Copperplate Gothic Bold" panose="020E0705020206020404" pitchFamily="34" charset="77"/>
              </a:rPr>
              <a:t>ABOUT US</a:t>
            </a:r>
            <a:endParaRPr kumimoji="0" lang="en-US" sz="3000" b="0" u="none" strike="noStrike" kern="1200" cap="none" spc="0" normalizeH="0" baseline="0" noProof="0" dirty="0">
              <a:ln>
                <a:noFill/>
              </a:ln>
              <a:solidFill>
                <a:schemeClr val="tx1"/>
              </a:solidFill>
              <a:effectLst/>
              <a:uLnTx/>
              <a:uFillTx/>
              <a:latin typeface="Trebuchet MS" panose="020B0603020202020204"/>
            </a:endParaRPr>
          </a:p>
        </p:txBody>
      </p:sp>
      <p:sp>
        <p:nvSpPr>
          <p:cNvPr id="12" name="Text Placeholder 11" descr="Shaded overlay">
            <a:extLst>
              <a:ext uri="{FF2B5EF4-FFF2-40B4-BE49-F238E27FC236}">
                <a16:creationId xmlns:a16="http://schemas.microsoft.com/office/drawing/2014/main" id="{97E33E52-F8BB-E94C-B0E2-AB8980941B73}"/>
              </a:ext>
            </a:extLst>
          </p:cNvPr>
          <p:cNvSpPr>
            <a:spLocks noGrp="1"/>
          </p:cNvSpPr>
          <p:nvPr>
            <p:ph type="body" sz="quarter" idx="14"/>
          </p:nvPr>
        </p:nvSpPr>
        <p:spPr>
          <a:xfrm>
            <a:off x="421419" y="1701377"/>
            <a:ext cx="10565030" cy="4865672"/>
          </a:xfrm>
          <a:prstGeom prst="rect">
            <a:avLst/>
          </a:prstGeom>
          <a:solidFill>
            <a:schemeClr val="bg1">
              <a:alpha val="74902"/>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just" defTabSz="457200">
              <a:lnSpc>
                <a:spcPct val="100000"/>
              </a:lnSpc>
              <a:spcBef>
                <a:spcPts val="1000"/>
              </a:spcBef>
              <a:buClr>
                <a:srgbClr val="90C226"/>
              </a:buClr>
              <a:buSzPct val="80000"/>
            </a:pPr>
            <a:endParaRPr lang="en-GB" sz="1400" dirty="0">
              <a:latin typeface="Trebuchet MS" panose="020B0603020202020204"/>
              <a:ea typeface="Calibri" panose="020F0502020204030204" pitchFamily="34" charset="0"/>
              <a:cs typeface="Calibri" panose="020F0502020204030204" pitchFamily="34" charset="0"/>
            </a:endParaRPr>
          </a:p>
          <a:p>
            <a:pPr algn="just" defTabSz="457200">
              <a:lnSpc>
                <a:spcPct val="100000"/>
              </a:lnSpc>
              <a:spcBef>
                <a:spcPts val="1000"/>
              </a:spcBef>
              <a:buClr>
                <a:srgbClr val="90C226"/>
              </a:buClr>
              <a:buSzPct val="80000"/>
            </a:pPr>
            <a:r>
              <a:rPr lang="en-GB" sz="1400" dirty="0">
                <a:latin typeface="Trebuchet MS" panose="020B0603020202020204"/>
                <a:ea typeface="Calibri" panose="020F0502020204030204" pitchFamily="34" charset="0"/>
                <a:cs typeface="Calibri" panose="020F0502020204030204" pitchFamily="34" charset="0"/>
              </a:rPr>
              <a:t>METEBUR GENERAL MERCHANT LIMITED</a:t>
            </a:r>
            <a:r>
              <a:rPr lang="en-US" sz="1400" dirty="0">
                <a:latin typeface="Trebuchet MS" panose="020B0603020202020204"/>
                <a:ea typeface="Calibri" panose="020F0502020204030204" pitchFamily="34" charset="0"/>
                <a:cs typeface="Times New Roman" panose="02020603050405020304" pitchFamily="18" charset="0"/>
              </a:rPr>
              <a:t> </a:t>
            </a:r>
            <a:r>
              <a:rPr lang="en-US" sz="1400" b="1" dirty="0">
                <a:latin typeface="Trebuchet MS" panose="020B0603020202020204"/>
                <a:ea typeface="Calibri" panose="020F0502020204030204" pitchFamily="34" charset="0"/>
                <a:cs typeface="Times New Roman" panose="02020603050405020304" pitchFamily="18" charset="0"/>
              </a:rPr>
              <a:t>(MGM) </a:t>
            </a:r>
            <a:r>
              <a:rPr lang="en-US" sz="1400" dirty="0">
                <a:latin typeface="Trebuchet MS" panose="020B0603020202020204"/>
                <a:ea typeface="Calibri" panose="020F0502020204030204" pitchFamily="34" charset="0"/>
                <a:cs typeface="Times New Roman" panose="02020603050405020304" pitchFamily="18" charset="0"/>
              </a:rPr>
              <a:t>is a Limited Liability Company with </a:t>
            </a:r>
            <a:r>
              <a:rPr lang="en-US" sz="1400" b="1" dirty="0">
                <a:latin typeface="Trebuchet MS" panose="020B0603020202020204"/>
                <a:ea typeface="Calibri" panose="020F0502020204030204" pitchFamily="34" charset="0"/>
                <a:cs typeface="Times New Roman" panose="02020603050405020304" pitchFamily="18" charset="0"/>
              </a:rPr>
              <a:t>RC No 1747144 </a:t>
            </a:r>
            <a:r>
              <a:rPr lang="en-US" sz="1400" dirty="0">
                <a:latin typeface="Trebuchet MS" panose="020B0603020202020204"/>
                <a:ea typeface="Calibri" panose="020F0502020204030204" pitchFamily="34" charset="0"/>
                <a:cs typeface="Times New Roman" panose="02020603050405020304" pitchFamily="18" charset="0"/>
              </a:rPr>
              <a:t>registered with Corporate affairs Commission (CAC). Located at No.7 Suite C24 Prime Hub Plaza Zoo Road , Kano. </a:t>
            </a:r>
            <a:r>
              <a:rPr lang="en-US" sz="1400" dirty="0">
                <a:latin typeface="Trebuchet MS" panose="020B0603020202020204"/>
              </a:rPr>
              <a:t>MGM Ltd </a:t>
            </a:r>
            <a:r>
              <a:rPr lang="en-NG"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is a value-add distribution and installation service’s company which </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has been anticipating through</a:t>
            </a:r>
            <a:r>
              <a:rPr lang="en-NG"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specializing in fibre optic network solutions in Nigeria and beyond. </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Our </a:t>
            </a:r>
            <a:r>
              <a:rPr lang="en-NG"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experience includes installation and commissioning of up to 240 core fibre optic metropolitan rings, long-haul as well as business connections in </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Nigeria, within</a:t>
            </a:r>
            <a:r>
              <a:rPr lang="en-NG"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area for fixed telecom operators such as Cable &amp; Wireless</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MGM Ltd</a:t>
            </a:r>
            <a:r>
              <a:rPr lang="en-NG"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experience locally includes that of the industrial, telecom, security and premise environments. </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MGM Ltd</a:t>
            </a:r>
            <a:r>
              <a:rPr lang="en-NG"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specialized in blown fibre and blown mini cable solutions and has been involved with the method statement and training of Neotel Contractors in the initial rollout of micro duct in Cape Town, Durban and Johannesburg. </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Metebur General Merchant Limited</a:t>
            </a:r>
            <a:r>
              <a:rPr lang="en-NG"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is a Certified Fibre Optic Technic</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ally</a:t>
            </a:r>
            <a:r>
              <a:rPr lang="en-NG"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approved by the Fibre Optic Industry Association. </a:t>
            </a:r>
            <a:r>
              <a:rPr lang="en-US" sz="1400" dirty="0">
                <a:latin typeface="Trebuchet MS" panose="020B0603020202020204"/>
                <a:ea typeface="Calibri" panose="020F0502020204030204" pitchFamily="34" charset="0"/>
                <a:cs typeface="Calibri" panose="020F0502020204030204" pitchFamily="34" charset="0"/>
              </a:rPr>
              <a:t>While maintaining focus on continuous improvement  on internationally adopted policies and procedures applicable to the technologies the company operates in. recognizing worldwide need for ground breaking expertise in telecom market, MGM Limited has begun focusing its extensive telecommunication experience and recourses in providing innovative and practical solution to clients.</a:t>
            </a:r>
            <a:endParaRPr lang="en-GB" sz="1400" dirty="0">
              <a:latin typeface="Trebuchet MS" panose="020B0603020202020204"/>
              <a:ea typeface="Calibri" panose="020F0502020204030204" pitchFamily="34" charset="0"/>
              <a:cs typeface="Calibri" panose="020F0502020204030204" pitchFamily="34" charset="0"/>
            </a:endParaRPr>
          </a:p>
          <a:p>
            <a:pPr lvl="0" algn="just" defTabSz="457200">
              <a:lnSpc>
                <a:spcPct val="100000"/>
              </a:lnSpc>
              <a:spcBef>
                <a:spcPts val="1000"/>
              </a:spcBef>
              <a:buClr>
                <a:srgbClr val="90C226"/>
              </a:buClr>
              <a:buSzPct val="80000"/>
            </a:pPr>
            <a:r>
              <a:rPr lang="en-GB" sz="1400" b="1" dirty="0">
                <a:latin typeface="Trebuchet MS" panose="020B0603020202020204"/>
                <a:ea typeface="Calibri" panose="020F0502020204030204" pitchFamily="34" charset="0"/>
                <a:cs typeface="Calibri" panose="020F0502020204030204" pitchFamily="34" charset="0"/>
              </a:rPr>
              <a:t>MGM</a:t>
            </a:r>
            <a:r>
              <a:rPr lang="en-GB" sz="1400" dirty="0">
                <a:latin typeface="Trebuchet MS" panose="020B0603020202020204"/>
                <a:ea typeface="Calibri" panose="020F0502020204030204" pitchFamily="34" charset="0"/>
                <a:cs typeface="Calibri" panose="020F0502020204030204" pitchFamily="34" charset="0"/>
              </a:rPr>
              <a:t> in partnership with </a:t>
            </a:r>
            <a:r>
              <a:rPr lang="en-GB" sz="1400" b="1" dirty="0">
                <a:latin typeface="Trebuchet MS" panose="020B0603020202020204"/>
                <a:ea typeface="Calibri" panose="020F0502020204030204" pitchFamily="34" charset="0"/>
                <a:cs typeface="Calibri" panose="020F0502020204030204" pitchFamily="34" charset="0"/>
              </a:rPr>
              <a:t>Digital Service Providers</a:t>
            </a:r>
            <a:r>
              <a:rPr lang="en-GB" sz="1400" dirty="0">
                <a:latin typeface="Trebuchet MS" panose="020B0603020202020204"/>
                <a:ea typeface="Calibri" panose="020F0502020204030204" pitchFamily="34" charset="0"/>
                <a:cs typeface="Calibri" panose="020F0502020204030204" pitchFamily="34" charset="0"/>
              </a:rPr>
              <a:t>, its a solutions that takes great pride in supplying, designing, and supporting digital solutions to the commercial and government organizations. We remain aggressive in pursuing ways to develop our expertise and improve performance. Our quality, dedication, ethics and performance are the foundation for our successful track record.</a:t>
            </a:r>
          </a:p>
          <a:p>
            <a:pPr lvl="0" algn="just" defTabSz="457200">
              <a:lnSpc>
                <a:spcPct val="100000"/>
              </a:lnSpc>
              <a:spcBef>
                <a:spcPts val="1000"/>
              </a:spcBef>
              <a:buClr>
                <a:srgbClr val="90C226"/>
              </a:buClr>
              <a:buSzPct val="80000"/>
            </a:pPr>
            <a:r>
              <a:rPr lang="en-US" sz="1400" dirty="0">
                <a:latin typeface="Trebuchet MS" panose="020B0603020202020204"/>
              </a:rPr>
              <a:t>Our focused, sound and innovative approach is derived from the cumulative experience of our team members. As a result of their combined practical working experience with strong technology delivery capabilities, we are able to comprehend the client's service requirements, propose IT and creative strategies in line with the nature of the vision of a particular service and execute the project plan by building or implementing high quality scalable system solutions through the use of latest cutting edge Technologies. </a:t>
            </a:r>
          </a:p>
          <a:p>
            <a:pPr algn="just"/>
            <a:endParaRPr lang="en-US" sz="1400" dirty="0"/>
          </a:p>
        </p:txBody>
      </p:sp>
      <p:sp>
        <p:nvSpPr>
          <p:cNvPr id="10" name="Flowchart: Multidocument 9"/>
          <p:cNvSpPr/>
          <p:nvPr/>
        </p:nvSpPr>
        <p:spPr>
          <a:xfrm>
            <a:off x="10281037" y="254000"/>
            <a:ext cx="1590260" cy="1383969"/>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32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32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20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Tree>
    <p:extLst>
      <p:ext uri="{BB962C8B-B14F-4D97-AF65-F5344CB8AC3E}">
        <p14:creationId xmlns:p14="http://schemas.microsoft.com/office/powerpoint/2010/main" val="389851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29E519-BA28-E152-CADA-47F7BCA45570}"/>
              </a:ext>
            </a:extLst>
          </p:cNvPr>
          <p:cNvSpPr>
            <a:spLocks noGrp="1"/>
          </p:cNvSpPr>
          <p:nvPr>
            <p:ph idx="1"/>
          </p:nvPr>
        </p:nvSpPr>
        <p:spPr>
          <a:xfrm>
            <a:off x="561007" y="1262229"/>
            <a:ext cx="5752328" cy="4333542"/>
          </a:xfr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20000"/>
          </a:bodyPr>
          <a:lstStyle/>
          <a:p>
            <a:pPr marL="0" indent="0" algn="just">
              <a:buNone/>
            </a:pP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lgn="just">
              <a:buNone/>
            </a:pP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Vision Statement</a:t>
            </a:r>
            <a:endParaRPr lang="en-NG"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buFont typeface="Wingdings" pitchFamily="2" charset="2"/>
              <a:buChar char="Ø"/>
            </a:pPr>
            <a:r>
              <a:rPr lang="en-NG"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Our vision is to be the </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leading Optic Fibre technicians in a</a:t>
            </a:r>
            <a:r>
              <a:rPr lang="en-NG"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most dynamic value-add distribution and installation services company, creating sustainable solutions essential to a better, safer and healthier life for people everywhere. </a:t>
            </a:r>
          </a:p>
          <a:p>
            <a:pPr marL="0" indent="0" algn="just">
              <a:buNone/>
            </a:pPr>
            <a:endParaRPr lang="en-NG"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Our Mission Statement </a:t>
            </a:r>
            <a:endParaRPr lang="en-NG"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Wingdings" pitchFamily="2" charset="2"/>
              <a:buChar char="Ø"/>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Our </a:t>
            </a:r>
            <a:r>
              <a:rPr lang="en-NG"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mission is to be the value-add distributor and telecoms construction company of choice in the regional areas and countries it operates in, by focusing on partnering, keeping and growing its customers by building positive long-term relationships. Relationships characterized by integrity, mutual respect and a commitment to providing customized products and services of the highest quality and value</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NG"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NG"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NG" dirty="0">
              <a:solidFill>
                <a:schemeClr val="tx1"/>
              </a:solidFill>
            </a:endParaRPr>
          </a:p>
        </p:txBody>
      </p:sp>
      <p:pic>
        <p:nvPicPr>
          <p:cNvPr id="7" name="Picture 6">
            <a:extLst>
              <a:ext uri="{FF2B5EF4-FFF2-40B4-BE49-F238E27FC236}">
                <a16:creationId xmlns:a16="http://schemas.microsoft.com/office/drawing/2014/main" id="{F68A1603-2C00-6601-D617-9B98CD63D507}"/>
              </a:ext>
            </a:extLst>
          </p:cNvPr>
          <p:cNvPicPr>
            <a:picLocks noChangeAspect="1"/>
          </p:cNvPicPr>
          <p:nvPr/>
        </p:nvPicPr>
        <p:blipFill>
          <a:blip r:embed="rId2"/>
          <a:stretch>
            <a:fillRect/>
          </a:stretch>
        </p:blipFill>
        <p:spPr>
          <a:xfrm>
            <a:off x="7483676" y="230586"/>
            <a:ext cx="3037400" cy="161411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9" name="Picture 8">
            <a:extLst>
              <a:ext uri="{FF2B5EF4-FFF2-40B4-BE49-F238E27FC236}">
                <a16:creationId xmlns:a16="http://schemas.microsoft.com/office/drawing/2014/main" id="{A288BF2B-32A4-3034-808A-C31539B2C523}"/>
              </a:ext>
            </a:extLst>
          </p:cNvPr>
          <p:cNvPicPr>
            <a:picLocks noChangeAspect="1"/>
          </p:cNvPicPr>
          <p:nvPr/>
        </p:nvPicPr>
        <p:blipFill>
          <a:blip r:embed="rId3"/>
          <a:stretch>
            <a:fillRect/>
          </a:stretch>
        </p:blipFill>
        <p:spPr>
          <a:xfrm>
            <a:off x="6676619" y="2154805"/>
            <a:ext cx="4651513" cy="30141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Flowchart: Multidocument 8">
            <a:extLst>
              <a:ext uri="{FF2B5EF4-FFF2-40B4-BE49-F238E27FC236}">
                <a16:creationId xmlns:a16="http://schemas.microsoft.com/office/drawing/2014/main" id="{12F5DD54-0BAE-F85C-9179-D6B994BB3C4D}"/>
              </a:ext>
            </a:extLst>
          </p:cNvPr>
          <p:cNvSpPr/>
          <p:nvPr/>
        </p:nvSpPr>
        <p:spPr>
          <a:xfrm>
            <a:off x="10226977" y="5319990"/>
            <a:ext cx="1587062" cy="1466448"/>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32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32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20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sp>
        <p:nvSpPr>
          <p:cNvPr id="11" name="Title 3">
            <a:extLst>
              <a:ext uri="{FF2B5EF4-FFF2-40B4-BE49-F238E27FC236}">
                <a16:creationId xmlns:a16="http://schemas.microsoft.com/office/drawing/2014/main" id="{3BF537C5-8BE7-157B-73EC-8109E9503528}"/>
              </a:ext>
            </a:extLst>
          </p:cNvPr>
          <p:cNvSpPr txBox="1">
            <a:spLocks/>
          </p:cNvSpPr>
          <p:nvPr/>
        </p:nvSpPr>
        <p:spPr>
          <a:xfrm>
            <a:off x="1796994" y="77329"/>
            <a:ext cx="4500439" cy="956343"/>
          </a:xfrm>
          <a:prstGeom prst="rect">
            <a:avLst/>
          </a:prstGeom>
          <a:solidFill>
            <a:schemeClr val="accent1"/>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3600" kern="1200" spc="-6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solidFill>
                  <a:schemeClr val="tx1">
                    <a:lumMod val="85000"/>
                    <a:lumOff val="15000"/>
                  </a:schemeClr>
                </a:solidFill>
                <a:latin typeface="Copperplate Gothic Bold" panose="020E0705020206020404" pitchFamily="34" charset="77"/>
              </a:rPr>
              <a:t>VISION &amp; MISSION </a:t>
            </a:r>
          </a:p>
          <a:p>
            <a:pPr algn="ctr"/>
            <a:r>
              <a:rPr lang="en-US" sz="3200" dirty="0">
                <a:solidFill>
                  <a:schemeClr val="tx1">
                    <a:lumMod val="85000"/>
                    <a:lumOff val="15000"/>
                  </a:schemeClr>
                </a:solidFill>
                <a:latin typeface="Copperplate Gothic Bold" panose="020E0705020206020404" pitchFamily="34" charset="77"/>
              </a:rPr>
              <a:t>STATEMENT</a:t>
            </a:r>
          </a:p>
        </p:txBody>
      </p:sp>
    </p:spTree>
    <p:extLst>
      <p:ext uri="{BB962C8B-B14F-4D97-AF65-F5344CB8AC3E}">
        <p14:creationId xmlns:p14="http://schemas.microsoft.com/office/powerpoint/2010/main" val="251171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C948F8-02F6-48F2-B234-F457C3501B1B}"/>
              </a:ext>
            </a:extLst>
          </p:cNvPr>
          <p:cNvSpPr>
            <a:spLocks noGrp="1"/>
          </p:cNvSpPr>
          <p:nvPr>
            <p:ph type="body" idx="1"/>
          </p:nvPr>
        </p:nvSpPr>
        <p:spPr>
          <a:xfrm>
            <a:off x="3950031" y="1392146"/>
            <a:ext cx="3129280" cy="5384800"/>
          </a:xfrm>
        </p:spPr>
        <p:txBody>
          <a:bodyPr>
            <a:noAutofit/>
          </a:bodyPr>
          <a:lstStyle/>
          <a:p>
            <a:endParaRPr lang="en-NG" sz="1300" dirty="0"/>
          </a:p>
          <a:p>
            <a:endParaRPr lang="en-NG" sz="1300" dirty="0"/>
          </a:p>
          <a:p>
            <a:endParaRPr lang="en-NG" sz="1300" dirty="0"/>
          </a:p>
          <a:p>
            <a:pPr marL="285750" indent="-285750">
              <a:buFont typeface="Wingdings" pitchFamily="2" charset="2"/>
              <a:buChar char="Ø"/>
            </a:pPr>
            <a:r>
              <a:rPr lang="en-NG" sz="1700" dirty="0"/>
              <a:t> </a:t>
            </a:r>
            <a:r>
              <a:rPr lang="en-NG" sz="1700" dirty="0">
                <a:solidFill>
                  <a:schemeClr val="tx1"/>
                </a:solidFill>
              </a:rPr>
              <a:t>Fibre  Optic Management</a:t>
            </a:r>
          </a:p>
          <a:p>
            <a:pPr marL="285750" indent="-285750">
              <a:buFont typeface="Wingdings" pitchFamily="2" charset="2"/>
              <a:buChar char="Ø"/>
            </a:pPr>
            <a:r>
              <a:rPr lang="en-GB" sz="1700" dirty="0">
                <a:solidFill>
                  <a:schemeClr val="tx1"/>
                </a:solidFill>
              </a:rPr>
              <a:t>C</a:t>
            </a:r>
            <a:r>
              <a:rPr lang="en-NG" sz="1700" dirty="0">
                <a:solidFill>
                  <a:schemeClr val="tx1"/>
                </a:solidFill>
              </a:rPr>
              <a:t>able Installation</a:t>
            </a:r>
          </a:p>
          <a:p>
            <a:pPr marL="285750" indent="-285750">
              <a:buFont typeface="Wingdings" pitchFamily="2" charset="2"/>
              <a:buChar char="Ø"/>
            </a:pPr>
            <a:r>
              <a:rPr lang="en-GB" sz="1700" dirty="0">
                <a:solidFill>
                  <a:schemeClr val="tx1"/>
                </a:solidFill>
              </a:rPr>
              <a:t>C</a:t>
            </a:r>
            <a:r>
              <a:rPr lang="en-NG" sz="1700" dirty="0">
                <a:solidFill>
                  <a:schemeClr val="tx1"/>
                </a:solidFill>
              </a:rPr>
              <a:t>opper data Cabling</a:t>
            </a:r>
          </a:p>
          <a:p>
            <a:pPr marL="285750" indent="-285750">
              <a:buFont typeface="Wingdings" pitchFamily="2" charset="2"/>
              <a:buChar char="Ø"/>
            </a:pPr>
            <a:r>
              <a:rPr lang="en-GB" sz="1700" dirty="0">
                <a:solidFill>
                  <a:schemeClr val="tx1"/>
                </a:solidFill>
              </a:rPr>
              <a:t>F</a:t>
            </a:r>
            <a:r>
              <a:rPr lang="en-NG" sz="1700" dirty="0">
                <a:solidFill>
                  <a:schemeClr val="tx1"/>
                </a:solidFill>
              </a:rPr>
              <a:t>ibre Optic Cabling</a:t>
            </a:r>
          </a:p>
          <a:p>
            <a:pPr marL="285750" indent="-285750">
              <a:buFont typeface="Wingdings" pitchFamily="2" charset="2"/>
              <a:buChar char="Ø"/>
            </a:pPr>
            <a:r>
              <a:rPr lang="en-GB" sz="1700" dirty="0">
                <a:solidFill>
                  <a:schemeClr val="tx1"/>
                </a:solidFill>
              </a:rPr>
              <a:t>S</a:t>
            </a:r>
            <a:r>
              <a:rPr lang="en-NG" sz="1700" dirty="0">
                <a:solidFill>
                  <a:schemeClr val="tx1"/>
                </a:solidFill>
              </a:rPr>
              <a:t>witches &amp; KVM solutions</a:t>
            </a:r>
          </a:p>
          <a:p>
            <a:pPr marL="285750" indent="-285750">
              <a:buFont typeface="Wingdings" pitchFamily="2" charset="2"/>
              <a:buChar char="Ø"/>
            </a:pPr>
            <a:r>
              <a:rPr lang="en-GB" sz="1700" dirty="0">
                <a:solidFill>
                  <a:schemeClr val="tx1"/>
                </a:solidFill>
              </a:rPr>
              <a:t>L</a:t>
            </a:r>
            <a:r>
              <a:rPr lang="en-NG" sz="1700" dirty="0">
                <a:solidFill>
                  <a:schemeClr val="tx1"/>
                </a:solidFill>
              </a:rPr>
              <a:t>ockout-Tagout</a:t>
            </a:r>
          </a:p>
          <a:p>
            <a:pPr marL="285750" indent="-285750">
              <a:buFont typeface="Wingdings" pitchFamily="2" charset="2"/>
              <a:buChar char="Ø"/>
            </a:pPr>
            <a:r>
              <a:rPr lang="en-GB" sz="1700" dirty="0">
                <a:solidFill>
                  <a:schemeClr val="tx1"/>
                </a:solidFill>
              </a:rPr>
              <a:t>N</a:t>
            </a:r>
            <a:r>
              <a:rPr lang="en-NG" sz="1700" dirty="0">
                <a:solidFill>
                  <a:schemeClr val="tx1"/>
                </a:solidFill>
              </a:rPr>
              <a:t>etworking Enviroment</a:t>
            </a:r>
          </a:p>
          <a:p>
            <a:pPr marL="285750" indent="-285750">
              <a:buFont typeface="Wingdings" pitchFamily="2" charset="2"/>
              <a:buChar char="Ø"/>
            </a:pPr>
            <a:r>
              <a:rPr lang="en-GB" sz="1700" dirty="0">
                <a:solidFill>
                  <a:schemeClr val="tx1"/>
                </a:solidFill>
              </a:rPr>
              <a:t>S</a:t>
            </a:r>
            <a:r>
              <a:rPr lang="en-NG" sz="1700" dirty="0">
                <a:solidFill>
                  <a:schemeClr val="tx1"/>
                </a:solidFill>
              </a:rPr>
              <a:t>afety Signs Installation</a:t>
            </a:r>
          </a:p>
          <a:p>
            <a:pPr marL="285750" indent="-285750">
              <a:buFont typeface="Wingdings" pitchFamily="2" charset="2"/>
              <a:buChar char="Ø"/>
            </a:pPr>
            <a:r>
              <a:rPr lang="en-GB" sz="1700" dirty="0">
                <a:solidFill>
                  <a:schemeClr val="tx1"/>
                </a:solidFill>
              </a:rPr>
              <a:t>Cabling structured System</a:t>
            </a:r>
          </a:p>
          <a:p>
            <a:pPr marL="285750" indent="-285750">
              <a:buFont typeface="Wingdings" pitchFamily="2" charset="2"/>
              <a:buChar char="Ø"/>
            </a:pPr>
            <a:r>
              <a:rPr lang="en-GB" sz="1700" dirty="0">
                <a:solidFill>
                  <a:schemeClr val="tx1"/>
                </a:solidFill>
              </a:rPr>
              <a:t>Wiring &amp; Power Supply</a:t>
            </a:r>
            <a:endParaRPr lang="en-NG" sz="1700" dirty="0">
              <a:solidFill>
                <a:schemeClr val="tx1"/>
              </a:solidFill>
            </a:endParaRPr>
          </a:p>
        </p:txBody>
      </p:sp>
      <p:sp>
        <p:nvSpPr>
          <p:cNvPr id="4" name="Title 3">
            <a:extLst>
              <a:ext uri="{FF2B5EF4-FFF2-40B4-BE49-F238E27FC236}">
                <a16:creationId xmlns:a16="http://schemas.microsoft.com/office/drawing/2014/main" id="{BD405D62-A479-7619-6164-0BD749E75A21}"/>
              </a:ext>
            </a:extLst>
          </p:cNvPr>
          <p:cNvSpPr txBox="1">
            <a:spLocks/>
          </p:cNvSpPr>
          <p:nvPr/>
        </p:nvSpPr>
        <p:spPr>
          <a:xfrm>
            <a:off x="4243345" y="71777"/>
            <a:ext cx="4969566" cy="771061"/>
          </a:xfrm>
          <a:prstGeom prst="rect">
            <a:avLst/>
          </a:prstGeom>
          <a:solidFill>
            <a:schemeClr val="accent1"/>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t" anchorCtr="0">
            <a:normAutofit/>
          </a:bodyPr>
          <a:lstStyle>
            <a:lvl1pPr algn="l" defTabSz="914400" rtl="0" eaLnBrk="1" latinLnBrk="0" hangingPunct="1">
              <a:lnSpc>
                <a:spcPct val="90000"/>
              </a:lnSpc>
              <a:spcBef>
                <a:spcPct val="0"/>
              </a:spcBef>
              <a:buNone/>
              <a:defRPr sz="3600" kern="1200" spc="-6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a:solidFill>
                  <a:schemeClr val="tx1">
                    <a:lumMod val="85000"/>
                    <a:lumOff val="15000"/>
                  </a:schemeClr>
                </a:solidFill>
                <a:latin typeface="Copperplate Gothic Bold" panose="020E0705020206020404" pitchFamily="34" charset="77"/>
              </a:rPr>
              <a:t>Our services</a:t>
            </a:r>
          </a:p>
        </p:txBody>
      </p:sp>
      <p:sp>
        <p:nvSpPr>
          <p:cNvPr id="5" name="Text Placeholder 2">
            <a:extLst>
              <a:ext uri="{FF2B5EF4-FFF2-40B4-BE49-F238E27FC236}">
                <a16:creationId xmlns:a16="http://schemas.microsoft.com/office/drawing/2014/main" id="{17456030-5D8C-CAF4-2DC9-404B8681BFCD}"/>
              </a:ext>
            </a:extLst>
          </p:cNvPr>
          <p:cNvSpPr txBox="1">
            <a:spLocks/>
          </p:cNvSpPr>
          <p:nvPr/>
        </p:nvSpPr>
        <p:spPr>
          <a:xfrm>
            <a:off x="3950031" y="1333267"/>
            <a:ext cx="5262880" cy="6648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n-GB" sz="1700" dirty="0">
                <a:solidFill>
                  <a:schemeClr val="tx1"/>
                </a:solidFill>
              </a:rPr>
              <a:t>O</a:t>
            </a:r>
            <a:r>
              <a:rPr lang="en-NG" sz="1700" dirty="0">
                <a:solidFill>
                  <a:schemeClr val="tx1"/>
                </a:solidFill>
              </a:rPr>
              <a:t>ur one-stop patronage solutios consist of the following services;</a:t>
            </a:r>
          </a:p>
        </p:txBody>
      </p:sp>
      <p:pic>
        <p:nvPicPr>
          <p:cNvPr id="7" name="Picture 6">
            <a:extLst>
              <a:ext uri="{FF2B5EF4-FFF2-40B4-BE49-F238E27FC236}">
                <a16:creationId xmlns:a16="http://schemas.microsoft.com/office/drawing/2014/main" id="{D8971D1B-E804-D1AE-54E4-673234D4A378}"/>
              </a:ext>
            </a:extLst>
          </p:cNvPr>
          <p:cNvPicPr>
            <a:picLocks noChangeAspect="1"/>
          </p:cNvPicPr>
          <p:nvPr/>
        </p:nvPicPr>
        <p:blipFill>
          <a:blip r:embed="rId2"/>
          <a:stretch>
            <a:fillRect/>
          </a:stretch>
        </p:blipFill>
        <p:spPr>
          <a:xfrm>
            <a:off x="6908800" y="1929974"/>
            <a:ext cx="4693920" cy="416602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9" name="Picture 8">
            <a:extLst>
              <a:ext uri="{FF2B5EF4-FFF2-40B4-BE49-F238E27FC236}">
                <a16:creationId xmlns:a16="http://schemas.microsoft.com/office/drawing/2014/main" id="{2B5D2A6C-C699-9F87-2B6B-4BE0D8BF30D9}"/>
              </a:ext>
            </a:extLst>
          </p:cNvPr>
          <p:cNvPicPr>
            <a:picLocks noChangeAspect="1"/>
          </p:cNvPicPr>
          <p:nvPr/>
        </p:nvPicPr>
        <p:blipFill rotWithShape="1">
          <a:blip r:embed="rId3"/>
          <a:srcRect b="6063"/>
          <a:stretch/>
        </p:blipFill>
        <p:spPr>
          <a:xfrm>
            <a:off x="246490" y="1809582"/>
            <a:ext cx="3625797" cy="324745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40425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7D823E-45F8-4F3B-90EB-782ED1EAEBAA}"/>
              </a:ext>
            </a:extLst>
          </p:cNvPr>
          <p:cNvSpPr>
            <a:spLocks noGrp="1"/>
          </p:cNvSpPr>
          <p:nvPr>
            <p:ph type="title"/>
          </p:nvPr>
        </p:nvSpPr>
        <p:spPr>
          <a:xfrm>
            <a:off x="342985" y="227890"/>
            <a:ext cx="6220690" cy="706116"/>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nchorCtr="0">
            <a:normAutofit fontScale="90000"/>
          </a:bodyPr>
          <a:lstStyle/>
          <a:p>
            <a:r>
              <a:rPr lang="en-US" dirty="0">
                <a:solidFill>
                  <a:schemeClr val="tx1"/>
                </a:solidFill>
                <a:latin typeface="Copperplate Gothic Bold" panose="020E0705020206020404" pitchFamily="34" charset="0"/>
              </a:rPr>
              <a:t>OUR CORPERATE DETAIL</a:t>
            </a:r>
          </a:p>
        </p:txBody>
      </p:sp>
      <p:pic>
        <p:nvPicPr>
          <p:cNvPr id="38" name="Picture Placeholder 37" descr="Color swatch cloud dance">
            <a:extLst>
              <a:ext uri="{FF2B5EF4-FFF2-40B4-BE49-F238E27FC236}">
                <a16:creationId xmlns:a16="http://schemas.microsoft.com/office/drawing/2014/main" id="{543D04A7-69B1-4E48-915F-E47DB2E5C063}"/>
              </a:ext>
            </a:extLst>
          </p:cNvPr>
          <p:cNvPicPr>
            <a:picLocks noGrp="1" noChangeAspect="1"/>
          </p:cNvPicPr>
          <p:nvPr>
            <p:ph type="pic" sz="quarter" idx="4294967295"/>
          </p:nvPr>
        </p:nvPicPr>
        <p:blipFill rotWithShape="1">
          <a:blip r:embed="rId3"/>
          <a:srcRect l="52" r="52" b="35620"/>
          <a:stretch/>
        </p:blipFill>
        <p:spPr>
          <a:xfrm>
            <a:off x="237253" y="1158479"/>
            <a:ext cx="6426745" cy="5428346"/>
          </a:xfrm>
          <a:prstGeom prst="rect">
            <a:avLst/>
          </a:prstGeom>
        </p:spPr>
      </p:pic>
      <p:pic>
        <p:nvPicPr>
          <p:cNvPr id="40" name="Picture Placeholder 39" descr="Color swatch very peri">
            <a:extLst>
              <a:ext uri="{FF2B5EF4-FFF2-40B4-BE49-F238E27FC236}">
                <a16:creationId xmlns:a16="http://schemas.microsoft.com/office/drawing/2014/main" id="{5F1FBBB4-ABD1-4D8A-97AD-95DE52419625}"/>
              </a:ext>
            </a:extLst>
          </p:cNvPr>
          <p:cNvPicPr>
            <a:picLocks noGrp="1" noChangeAspect="1"/>
          </p:cNvPicPr>
          <p:nvPr>
            <p:ph type="pic" sz="quarter" idx="4294967295"/>
          </p:nvPr>
        </p:nvPicPr>
        <p:blipFill rotWithShape="1">
          <a:blip r:embed="rId4"/>
          <a:srcRect l="52" r="52" b="36252"/>
          <a:stretch/>
        </p:blipFill>
        <p:spPr>
          <a:xfrm>
            <a:off x="7404495" y="130156"/>
            <a:ext cx="4403956" cy="5922025"/>
          </a:xfrm>
          <a:prstGeom prst="rect">
            <a:avLst/>
          </a:prstGeom>
          <a:ln w="28575">
            <a:solidFill>
              <a:schemeClr val="accent5">
                <a:lumMod val="75000"/>
              </a:schemeClr>
            </a:solidFill>
          </a:ln>
        </p:spPr>
      </p:pic>
      <p:grpSp>
        <p:nvGrpSpPr>
          <p:cNvPr id="12" name="组合 1">
            <a:extLst>
              <a:ext uri="{FF2B5EF4-FFF2-40B4-BE49-F238E27FC236}">
                <a16:creationId xmlns:a16="http://schemas.microsoft.com/office/drawing/2014/main" id="{81BCF976-218F-0349-87ED-3A407880659F}"/>
              </a:ext>
            </a:extLst>
          </p:cNvPr>
          <p:cNvGrpSpPr>
            <a:grpSpLocks/>
          </p:cNvGrpSpPr>
          <p:nvPr/>
        </p:nvGrpSpPr>
        <p:grpSpPr bwMode="auto">
          <a:xfrm>
            <a:off x="303042" y="1158479"/>
            <a:ext cx="4563302" cy="5314627"/>
            <a:chOff x="5636833" y="1562747"/>
            <a:chExt cx="5211783" cy="4552856"/>
          </a:xfrm>
        </p:grpSpPr>
        <p:sp>
          <p:nvSpPr>
            <p:cNvPr id="15" name="Freeform 14">
              <a:extLst>
                <a:ext uri="{FF2B5EF4-FFF2-40B4-BE49-F238E27FC236}">
                  <a16:creationId xmlns:a16="http://schemas.microsoft.com/office/drawing/2014/main" id="{A84CF95D-D4F8-374D-AC40-85207CC3C25B}"/>
                </a:ext>
              </a:extLst>
            </p:cNvPr>
            <p:cNvSpPr>
              <a:spLocks/>
            </p:cNvSpPr>
            <p:nvPr/>
          </p:nvSpPr>
          <p:spPr bwMode="auto">
            <a:xfrm>
              <a:off x="8048267" y="2555793"/>
              <a:ext cx="2800349" cy="2213427"/>
            </a:xfrm>
            <a:custGeom>
              <a:avLst/>
              <a:gdLst>
                <a:gd name="T0" fmla="*/ 2147483647 w 4619"/>
                <a:gd name="T1" fmla="*/ 0 h 4617"/>
                <a:gd name="T2" fmla="*/ 2147483647 w 4619"/>
                <a:gd name="T3" fmla="*/ 2147483647 h 4617"/>
                <a:gd name="T4" fmla="*/ 2147483647 w 4619"/>
                <a:gd name="T5" fmla="*/ 2147483647 h 4617"/>
                <a:gd name="T6" fmla="*/ 2147483647 w 4619"/>
                <a:gd name="T7" fmla="*/ 2147483647 h 4617"/>
                <a:gd name="T8" fmla="*/ 2147483647 w 4619"/>
                <a:gd name="T9" fmla="*/ 2147483647 h 4617"/>
                <a:gd name="T10" fmla="*/ 2147483647 w 4619"/>
                <a:gd name="T11" fmla="*/ 2147483647 h 4617"/>
                <a:gd name="T12" fmla="*/ 2147483647 w 4619"/>
                <a:gd name="T13" fmla="*/ 2147483647 h 4617"/>
                <a:gd name="T14" fmla="*/ 2147483647 w 4619"/>
                <a:gd name="T15" fmla="*/ 2147483647 h 4617"/>
                <a:gd name="T16" fmla="*/ 2147483647 w 4619"/>
                <a:gd name="T17" fmla="*/ 2147483647 h 4617"/>
                <a:gd name="T18" fmla="*/ 2147483647 w 4619"/>
                <a:gd name="T19" fmla="*/ 2147483647 h 4617"/>
                <a:gd name="T20" fmla="*/ 2147483647 w 4619"/>
                <a:gd name="T21" fmla="*/ 2147483647 h 4617"/>
                <a:gd name="T22" fmla="*/ 2147483647 w 4619"/>
                <a:gd name="T23" fmla="*/ 2147483647 h 4617"/>
                <a:gd name="T24" fmla="*/ 2147483647 w 4619"/>
                <a:gd name="T25" fmla="*/ 2147483647 h 4617"/>
                <a:gd name="T26" fmla="*/ 2147483647 w 4619"/>
                <a:gd name="T27" fmla="*/ 2147483647 h 4617"/>
                <a:gd name="T28" fmla="*/ 0 w 4619"/>
                <a:gd name="T29" fmla="*/ 2147483647 h 4617"/>
                <a:gd name="T30" fmla="*/ 0 w 4619"/>
                <a:gd name="T31" fmla="*/ 2147483647 h 4617"/>
                <a:gd name="T32" fmla="*/ 2147483647 w 4619"/>
                <a:gd name="T33" fmla="*/ 2147483647 h 4617"/>
                <a:gd name="T34" fmla="*/ 2147483647 w 4619"/>
                <a:gd name="T35" fmla="*/ 2147483647 h 4617"/>
                <a:gd name="T36" fmla="*/ 2147483647 w 4619"/>
                <a:gd name="T37" fmla="*/ 2147483647 h 4617"/>
                <a:gd name="T38" fmla="*/ 2147483647 w 4619"/>
                <a:gd name="T39" fmla="*/ 2147483647 h 4617"/>
                <a:gd name="T40" fmla="*/ 2147483647 w 4619"/>
                <a:gd name="T41" fmla="*/ 2147483647 h 4617"/>
                <a:gd name="T42" fmla="*/ 2147483647 w 4619"/>
                <a:gd name="T43" fmla="*/ 2147483647 h 4617"/>
                <a:gd name="T44" fmla="*/ 2147483647 w 4619"/>
                <a:gd name="T45" fmla="*/ 2147483647 h 4617"/>
                <a:gd name="T46" fmla="*/ 0 w 4619"/>
                <a:gd name="T47" fmla="*/ 2147483647 h 4617"/>
                <a:gd name="T48" fmla="*/ 0 w 4619"/>
                <a:gd name="T49" fmla="*/ 2147483647 h 4617"/>
                <a:gd name="T50" fmla="*/ 2147483647 w 4619"/>
                <a:gd name="T51" fmla="*/ 2147483647 h 4617"/>
                <a:gd name="T52" fmla="*/ 2147483647 w 4619"/>
                <a:gd name="T53" fmla="*/ 2147483647 h 4617"/>
                <a:gd name="T54" fmla="*/ 2147483647 w 4619"/>
                <a:gd name="T55" fmla="*/ 2147483647 h 4617"/>
                <a:gd name="T56" fmla="*/ 2147483647 w 4619"/>
                <a:gd name="T57" fmla="*/ 2147483647 h 4617"/>
                <a:gd name="T58" fmla="*/ 2147483647 w 4619"/>
                <a:gd name="T59" fmla="*/ 2147483647 h 4617"/>
                <a:gd name="T60" fmla="*/ 2147483647 w 4619"/>
                <a:gd name="T61" fmla="*/ 2147483647 h 4617"/>
                <a:gd name="T62" fmla="*/ 2147483647 w 4619"/>
                <a:gd name="T63" fmla="*/ 2147483647 h 4617"/>
                <a:gd name="T64" fmla="*/ 2147483647 w 4619"/>
                <a:gd name="T65" fmla="*/ 2147483647 h 4617"/>
                <a:gd name="T66" fmla="*/ 2147483647 w 4619"/>
                <a:gd name="T67" fmla="*/ 2147483647 h 4617"/>
                <a:gd name="T68" fmla="*/ 2147483647 w 4619"/>
                <a:gd name="T69" fmla="*/ 2147483647 h 4617"/>
                <a:gd name="T70" fmla="*/ 2147483647 w 4619"/>
                <a:gd name="T71" fmla="*/ 2147483647 h 4617"/>
                <a:gd name="T72" fmla="*/ 2147483647 w 4619"/>
                <a:gd name="T73" fmla="*/ 0 h 46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19"/>
                <a:gd name="T112" fmla="*/ 0 h 4617"/>
                <a:gd name="T113" fmla="*/ 4619 w 4619"/>
                <a:gd name="T114" fmla="*/ 4617 h 46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19" h="4617">
                  <a:moveTo>
                    <a:pt x="2311" y="0"/>
                  </a:moveTo>
                  <a:lnTo>
                    <a:pt x="4619" y="2308"/>
                  </a:lnTo>
                  <a:lnTo>
                    <a:pt x="2311" y="4617"/>
                  </a:lnTo>
                  <a:lnTo>
                    <a:pt x="2041" y="4347"/>
                  </a:lnTo>
                  <a:lnTo>
                    <a:pt x="2394" y="3995"/>
                  </a:lnTo>
                  <a:lnTo>
                    <a:pt x="2394" y="4288"/>
                  </a:lnTo>
                  <a:lnTo>
                    <a:pt x="2606" y="4288"/>
                  </a:lnTo>
                  <a:lnTo>
                    <a:pt x="2606" y="3633"/>
                  </a:lnTo>
                  <a:lnTo>
                    <a:pt x="1951" y="3633"/>
                  </a:lnTo>
                  <a:lnTo>
                    <a:pt x="1951" y="3846"/>
                  </a:lnTo>
                  <a:lnTo>
                    <a:pt x="2245" y="3846"/>
                  </a:lnTo>
                  <a:lnTo>
                    <a:pt x="1892" y="4196"/>
                  </a:lnTo>
                  <a:lnTo>
                    <a:pt x="1623" y="3926"/>
                  </a:lnTo>
                  <a:lnTo>
                    <a:pt x="2753" y="2796"/>
                  </a:lnTo>
                  <a:lnTo>
                    <a:pt x="0" y="2796"/>
                  </a:lnTo>
                  <a:lnTo>
                    <a:pt x="0" y="2415"/>
                  </a:lnTo>
                  <a:lnTo>
                    <a:pt x="499" y="2415"/>
                  </a:lnTo>
                  <a:lnTo>
                    <a:pt x="291" y="2621"/>
                  </a:lnTo>
                  <a:lnTo>
                    <a:pt x="440" y="2772"/>
                  </a:lnTo>
                  <a:lnTo>
                    <a:pt x="903" y="2308"/>
                  </a:lnTo>
                  <a:lnTo>
                    <a:pt x="440" y="1845"/>
                  </a:lnTo>
                  <a:lnTo>
                    <a:pt x="291" y="1996"/>
                  </a:lnTo>
                  <a:lnTo>
                    <a:pt x="499" y="2202"/>
                  </a:lnTo>
                  <a:lnTo>
                    <a:pt x="0" y="2202"/>
                  </a:lnTo>
                  <a:lnTo>
                    <a:pt x="0" y="1821"/>
                  </a:lnTo>
                  <a:lnTo>
                    <a:pt x="2753" y="1821"/>
                  </a:lnTo>
                  <a:lnTo>
                    <a:pt x="1623" y="691"/>
                  </a:lnTo>
                  <a:lnTo>
                    <a:pt x="1892" y="421"/>
                  </a:lnTo>
                  <a:lnTo>
                    <a:pt x="2245" y="771"/>
                  </a:lnTo>
                  <a:lnTo>
                    <a:pt x="1951" y="771"/>
                  </a:lnTo>
                  <a:lnTo>
                    <a:pt x="1951" y="984"/>
                  </a:lnTo>
                  <a:lnTo>
                    <a:pt x="2606" y="984"/>
                  </a:lnTo>
                  <a:lnTo>
                    <a:pt x="2606" y="329"/>
                  </a:lnTo>
                  <a:lnTo>
                    <a:pt x="2394" y="329"/>
                  </a:lnTo>
                  <a:lnTo>
                    <a:pt x="2394" y="622"/>
                  </a:lnTo>
                  <a:lnTo>
                    <a:pt x="2041" y="270"/>
                  </a:lnTo>
                  <a:lnTo>
                    <a:pt x="2311" y="0"/>
                  </a:lnTo>
                  <a:close/>
                </a:path>
              </a:pathLst>
            </a:custGeom>
            <a:solidFill>
              <a:schemeClr val="accent5">
                <a:lumMod val="40000"/>
                <a:lumOff val="60000"/>
              </a:schemeClr>
            </a:solidFill>
            <a:ln w="9525">
              <a:noFill/>
              <a:miter lim="800000"/>
              <a:headEnd/>
              <a:tailEnd/>
            </a:ln>
          </p:spPr>
          <p:txBody>
            <a:bodyPr/>
            <a:lstStyle/>
            <a:p>
              <a:endParaRPr lang="en-US"/>
            </a:p>
          </p:txBody>
        </p:sp>
        <p:grpSp>
          <p:nvGrpSpPr>
            <p:cNvPr id="16" name="组合 1054">
              <a:extLst>
                <a:ext uri="{FF2B5EF4-FFF2-40B4-BE49-F238E27FC236}">
                  <a16:creationId xmlns:a16="http://schemas.microsoft.com/office/drawing/2014/main" id="{24BAEE42-8A63-E649-AFB3-654B760D14B3}"/>
                </a:ext>
              </a:extLst>
            </p:cNvPr>
            <p:cNvGrpSpPr>
              <a:grpSpLocks/>
            </p:cNvGrpSpPr>
            <p:nvPr/>
          </p:nvGrpSpPr>
          <p:grpSpPr bwMode="auto">
            <a:xfrm>
              <a:off x="5935801" y="1562747"/>
              <a:ext cx="1855692" cy="1152258"/>
              <a:chOff x="3277873" y="1532032"/>
              <a:chExt cx="1855692" cy="1152258"/>
            </a:xfrm>
          </p:grpSpPr>
          <p:sp>
            <p:nvSpPr>
              <p:cNvPr id="36" name="Freeform 62">
                <a:extLst>
                  <a:ext uri="{FF2B5EF4-FFF2-40B4-BE49-F238E27FC236}">
                    <a16:creationId xmlns:a16="http://schemas.microsoft.com/office/drawing/2014/main" id="{9E4CE765-8C52-C549-8405-38DCA9446484}"/>
                  </a:ext>
                </a:extLst>
              </p:cNvPr>
              <p:cNvSpPr>
                <a:spLocks/>
              </p:cNvSpPr>
              <p:nvPr/>
            </p:nvSpPr>
            <p:spPr bwMode="auto">
              <a:xfrm rot="278457">
                <a:off x="3277873" y="1532032"/>
                <a:ext cx="1855692" cy="1152258"/>
              </a:xfrm>
              <a:custGeom>
                <a:avLst/>
                <a:gdLst>
                  <a:gd name="T0" fmla="*/ 2147483647 w 1133"/>
                  <a:gd name="T1" fmla="*/ 2147483647 h 987"/>
                  <a:gd name="T2" fmla="*/ 2147483647 w 1133"/>
                  <a:gd name="T3" fmla="*/ 2147483647 h 987"/>
                  <a:gd name="T4" fmla="*/ 2147483647 w 1133"/>
                  <a:gd name="T5" fmla="*/ 2147483647 h 987"/>
                  <a:gd name="T6" fmla="*/ 2147483647 w 1133"/>
                  <a:gd name="T7" fmla="*/ 0 h 987"/>
                  <a:gd name="T8" fmla="*/ 0 w 1133"/>
                  <a:gd name="T9" fmla="*/ 2147483647 h 987"/>
                  <a:gd name="T10" fmla="*/ 2147483647 w 1133"/>
                  <a:gd name="T11" fmla="*/ 2147483647 h 987"/>
                  <a:gd name="T12" fmla="*/ 2147483647 w 1133"/>
                  <a:gd name="T13" fmla="*/ 2147483647 h 987"/>
                  <a:gd name="T14" fmla="*/ 2147483647 w 1133"/>
                  <a:gd name="T15" fmla="*/ 2147483647 h 987"/>
                  <a:gd name="T16" fmla="*/ 0 60000 65536"/>
                  <a:gd name="T17" fmla="*/ 0 60000 65536"/>
                  <a:gd name="T18" fmla="*/ 0 60000 65536"/>
                  <a:gd name="T19" fmla="*/ 0 60000 65536"/>
                  <a:gd name="T20" fmla="*/ 0 60000 65536"/>
                  <a:gd name="T21" fmla="*/ 0 60000 65536"/>
                  <a:gd name="T22" fmla="*/ 0 60000 65536"/>
                  <a:gd name="T23" fmla="*/ 0 60000 65536"/>
                  <a:gd name="T24" fmla="*/ 0 w 1133"/>
                  <a:gd name="T25" fmla="*/ 0 h 987"/>
                  <a:gd name="T26" fmla="*/ 1133 w 1133"/>
                  <a:gd name="T27" fmla="*/ 987 h 9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3" h="987">
                    <a:moveTo>
                      <a:pt x="1133" y="835"/>
                    </a:moveTo>
                    <a:cubicBezTo>
                      <a:pt x="937" y="710"/>
                      <a:pt x="937" y="710"/>
                      <a:pt x="937" y="710"/>
                    </a:cubicBezTo>
                    <a:cubicBezTo>
                      <a:pt x="969" y="645"/>
                      <a:pt x="987" y="571"/>
                      <a:pt x="987" y="494"/>
                    </a:cubicBezTo>
                    <a:cubicBezTo>
                      <a:pt x="987" y="221"/>
                      <a:pt x="766" y="0"/>
                      <a:pt x="493" y="0"/>
                    </a:cubicBezTo>
                    <a:cubicBezTo>
                      <a:pt x="221" y="0"/>
                      <a:pt x="0" y="221"/>
                      <a:pt x="0" y="494"/>
                    </a:cubicBezTo>
                    <a:cubicBezTo>
                      <a:pt x="0" y="766"/>
                      <a:pt x="221" y="987"/>
                      <a:pt x="493" y="987"/>
                    </a:cubicBezTo>
                    <a:cubicBezTo>
                      <a:pt x="633" y="987"/>
                      <a:pt x="759" y="929"/>
                      <a:pt x="849" y="835"/>
                    </a:cubicBezTo>
                    <a:lnTo>
                      <a:pt x="1133" y="835"/>
                    </a:lnTo>
                    <a:close/>
                  </a:path>
                </a:pathLst>
              </a:custGeom>
              <a:solidFill>
                <a:schemeClr val="accent5">
                  <a:lumMod val="75000"/>
                </a:schemeClr>
              </a:solidFill>
              <a:ln w="9525">
                <a:solidFill>
                  <a:schemeClr val="accent5">
                    <a:lumMod val="75000"/>
                  </a:schemeClr>
                </a:solidFill>
                <a:miter lim="800000"/>
                <a:headEnd/>
                <a:tailEnd/>
              </a:ln>
            </p:spPr>
            <p:txBody>
              <a:bodyPr/>
              <a:lstStyle/>
              <a:p>
                <a:endParaRPr lang="en-US"/>
              </a:p>
            </p:txBody>
          </p:sp>
          <p:sp>
            <p:nvSpPr>
              <p:cNvPr id="37" name="椭圆 33">
                <a:extLst>
                  <a:ext uri="{FF2B5EF4-FFF2-40B4-BE49-F238E27FC236}">
                    <a16:creationId xmlns:a16="http://schemas.microsoft.com/office/drawing/2014/main" id="{BDA4C940-F569-6D47-92F0-2E28B37DC21B}"/>
                  </a:ext>
                </a:extLst>
              </p:cNvPr>
              <p:cNvSpPr/>
              <p:nvPr/>
            </p:nvSpPr>
            <p:spPr>
              <a:xfrm>
                <a:off x="3404405" y="1619843"/>
                <a:ext cx="1371217" cy="976636"/>
              </a:xfrm>
              <a:prstGeom prst="ellipse">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grpSp>
          <p:nvGrpSpPr>
            <p:cNvPr id="17" name="组合 74">
              <a:extLst>
                <a:ext uri="{FF2B5EF4-FFF2-40B4-BE49-F238E27FC236}">
                  <a16:creationId xmlns:a16="http://schemas.microsoft.com/office/drawing/2014/main" id="{C8B54731-A7AF-AC47-8C8A-44228F89CC36}"/>
                </a:ext>
              </a:extLst>
            </p:cNvPr>
            <p:cNvGrpSpPr>
              <a:grpSpLocks/>
            </p:cNvGrpSpPr>
            <p:nvPr/>
          </p:nvGrpSpPr>
          <p:grpSpPr bwMode="auto">
            <a:xfrm>
              <a:off x="5801673" y="3124253"/>
              <a:ext cx="1615843" cy="1161747"/>
              <a:chOff x="3181845" y="3093538"/>
              <a:chExt cx="1615843" cy="1161747"/>
            </a:xfrm>
          </p:grpSpPr>
          <p:sp>
            <p:nvSpPr>
              <p:cNvPr id="34" name="Freeform 70">
                <a:extLst>
                  <a:ext uri="{FF2B5EF4-FFF2-40B4-BE49-F238E27FC236}">
                    <a16:creationId xmlns:a16="http://schemas.microsoft.com/office/drawing/2014/main" id="{1CC3B965-C3B4-3349-A099-10F44F3BC1A4}"/>
                  </a:ext>
                </a:extLst>
              </p:cNvPr>
              <p:cNvSpPr>
                <a:spLocks noChangeAspect="1"/>
              </p:cNvSpPr>
              <p:nvPr/>
            </p:nvSpPr>
            <p:spPr bwMode="auto">
              <a:xfrm rot="21439934">
                <a:off x="3181845" y="3093538"/>
                <a:ext cx="1615843" cy="1161747"/>
              </a:xfrm>
              <a:custGeom>
                <a:avLst/>
                <a:gdLst>
                  <a:gd name="T0" fmla="*/ 2147483647 w 1210"/>
                  <a:gd name="T1" fmla="*/ 2147483647 h 986"/>
                  <a:gd name="T2" fmla="*/ 2147483647 w 1210"/>
                  <a:gd name="T3" fmla="*/ 2147483647 h 986"/>
                  <a:gd name="T4" fmla="*/ 2147483647 w 1210"/>
                  <a:gd name="T5" fmla="*/ 0 h 986"/>
                  <a:gd name="T6" fmla="*/ 0 w 1210"/>
                  <a:gd name="T7" fmla="*/ 2147483647 h 986"/>
                  <a:gd name="T8" fmla="*/ 2147483647 w 1210"/>
                  <a:gd name="T9" fmla="*/ 2147483647 h 986"/>
                  <a:gd name="T10" fmla="*/ 2147483647 w 1210"/>
                  <a:gd name="T11" fmla="*/ 2147483647 h 986"/>
                  <a:gd name="T12" fmla="*/ 2147483647 w 1210"/>
                  <a:gd name="T13" fmla="*/ 2147483647 h 986"/>
                  <a:gd name="T14" fmla="*/ 0 60000 65536"/>
                  <a:gd name="T15" fmla="*/ 0 60000 65536"/>
                  <a:gd name="T16" fmla="*/ 0 60000 65536"/>
                  <a:gd name="T17" fmla="*/ 0 60000 65536"/>
                  <a:gd name="T18" fmla="*/ 0 60000 65536"/>
                  <a:gd name="T19" fmla="*/ 0 60000 65536"/>
                  <a:gd name="T20" fmla="*/ 0 60000 65536"/>
                  <a:gd name="T21" fmla="*/ 0 w 1210"/>
                  <a:gd name="T22" fmla="*/ 0 h 986"/>
                  <a:gd name="T23" fmla="*/ 1210 w 1210"/>
                  <a:gd name="T24" fmla="*/ 986 h 9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accent5">
                  <a:lumMod val="50000"/>
                </a:schemeClr>
              </a:solidFill>
              <a:ln w="9525">
                <a:noFill/>
                <a:miter lim="800000"/>
                <a:headEnd/>
                <a:tailEnd/>
              </a:ln>
            </p:spPr>
            <p:txBody>
              <a:bodyPr/>
              <a:lstStyle/>
              <a:p>
                <a:endParaRPr lang="en-US"/>
              </a:p>
            </p:txBody>
          </p:sp>
          <p:sp>
            <p:nvSpPr>
              <p:cNvPr id="35" name="椭圆 31">
                <a:extLst>
                  <a:ext uri="{FF2B5EF4-FFF2-40B4-BE49-F238E27FC236}">
                    <a16:creationId xmlns:a16="http://schemas.microsoft.com/office/drawing/2014/main" id="{AE134478-4F3D-DB4D-86A8-BE9649A0454F}"/>
                  </a:ext>
                </a:extLst>
              </p:cNvPr>
              <p:cNvSpPr/>
              <p:nvPr/>
            </p:nvSpPr>
            <p:spPr>
              <a:xfrm>
                <a:off x="3317039" y="3195301"/>
                <a:ext cx="1031314" cy="799654"/>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8" name="组合 75">
              <a:extLst>
                <a:ext uri="{FF2B5EF4-FFF2-40B4-BE49-F238E27FC236}">
                  <a16:creationId xmlns:a16="http://schemas.microsoft.com/office/drawing/2014/main" id="{74C1C05D-C5AF-F647-B38F-4C4D2C2B77BB}"/>
                </a:ext>
              </a:extLst>
            </p:cNvPr>
            <p:cNvGrpSpPr>
              <a:grpSpLocks/>
            </p:cNvGrpSpPr>
            <p:nvPr/>
          </p:nvGrpSpPr>
          <p:grpSpPr bwMode="auto">
            <a:xfrm>
              <a:off x="5636833" y="5111203"/>
              <a:ext cx="1507572" cy="1004400"/>
              <a:chOff x="3017005" y="5080488"/>
              <a:chExt cx="1507572" cy="1004400"/>
            </a:xfrm>
          </p:grpSpPr>
          <p:sp>
            <p:nvSpPr>
              <p:cNvPr id="32" name="Freeform 78">
                <a:extLst>
                  <a:ext uri="{FF2B5EF4-FFF2-40B4-BE49-F238E27FC236}">
                    <a16:creationId xmlns:a16="http://schemas.microsoft.com/office/drawing/2014/main" id="{066AC0A6-CA4E-F544-947E-821A93F4C1E0}"/>
                  </a:ext>
                </a:extLst>
              </p:cNvPr>
              <p:cNvSpPr>
                <a:spLocks noChangeAspect="1"/>
              </p:cNvSpPr>
              <p:nvPr/>
            </p:nvSpPr>
            <p:spPr bwMode="auto">
              <a:xfrm rot="20766892">
                <a:off x="3017005" y="5080488"/>
                <a:ext cx="1507572" cy="1004400"/>
              </a:xfrm>
              <a:custGeom>
                <a:avLst/>
                <a:gdLst>
                  <a:gd name="T0" fmla="*/ 2147483647 w 1133"/>
                  <a:gd name="T1" fmla="*/ 2147483647 h 986"/>
                  <a:gd name="T2" fmla="*/ 2147483647 w 1133"/>
                  <a:gd name="T3" fmla="*/ 2147483647 h 986"/>
                  <a:gd name="T4" fmla="*/ 2147483647 w 1133"/>
                  <a:gd name="T5" fmla="*/ 0 h 986"/>
                  <a:gd name="T6" fmla="*/ 0 w 1133"/>
                  <a:gd name="T7" fmla="*/ 2147483647 h 986"/>
                  <a:gd name="T8" fmla="*/ 2147483647 w 1133"/>
                  <a:gd name="T9" fmla="*/ 2147483647 h 986"/>
                  <a:gd name="T10" fmla="*/ 2147483647 w 1133"/>
                  <a:gd name="T11" fmla="*/ 2147483647 h 986"/>
                  <a:gd name="T12" fmla="*/ 2147483647 w 1133"/>
                  <a:gd name="T13" fmla="*/ 2147483647 h 986"/>
                  <a:gd name="T14" fmla="*/ 2147483647 w 1133"/>
                  <a:gd name="T15" fmla="*/ 2147483647 h 986"/>
                  <a:gd name="T16" fmla="*/ 0 60000 65536"/>
                  <a:gd name="T17" fmla="*/ 0 60000 65536"/>
                  <a:gd name="T18" fmla="*/ 0 60000 65536"/>
                  <a:gd name="T19" fmla="*/ 0 60000 65536"/>
                  <a:gd name="T20" fmla="*/ 0 60000 65536"/>
                  <a:gd name="T21" fmla="*/ 0 60000 65536"/>
                  <a:gd name="T22" fmla="*/ 0 60000 65536"/>
                  <a:gd name="T23" fmla="*/ 0 60000 65536"/>
                  <a:gd name="T24" fmla="*/ 0 w 1133"/>
                  <a:gd name="T25" fmla="*/ 0 h 986"/>
                  <a:gd name="T26" fmla="*/ 1133 w 1133"/>
                  <a:gd name="T27" fmla="*/ 986 h 9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3" h="986">
                    <a:moveTo>
                      <a:pt x="1133" y="151"/>
                    </a:moveTo>
                    <a:cubicBezTo>
                      <a:pt x="849" y="151"/>
                      <a:pt x="849" y="151"/>
                      <a:pt x="849" y="151"/>
                    </a:cubicBezTo>
                    <a:cubicBezTo>
                      <a:pt x="759" y="58"/>
                      <a:pt x="633" y="0"/>
                      <a:pt x="493" y="0"/>
                    </a:cubicBezTo>
                    <a:cubicBezTo>
                      <a:pt x="221" y="0"/>
                      <a:pt x="0" y="220"/>
                      <a:pt x="0" y="493"/>
                    </a:cubicBezTo>
                    <a:cubicBezTo>
                      <a:pt x="0" y="765"/>
                      <a:pt x="221" y="986"/>
                      <a:pt x="493" y="986"/>
                    </a:cubicBezTo>
                    <a:cubicBezTo>
                      <a:pt x="766" y="986"/>
                      <a:pt x="987" y="765"/>
                      <a:pt x="987" y="493"/>
                    </a:cubicBezTo>
                    <a:cubicBezTo>
                      <a:pt x="987" y="415"/>
                      <a:pt x="969" y="342"/>
                      <a:pt x="937" y="277"/>
                    </a:cubicBezTo>
                    <a:lnTo>
                      <a:pt x="1133" y="151"/>
                    </a:lnTo>
                    <a:close/>
                  </a:path>
                </a:pathLst>
              </a:custGeom>
              <a:solidFill>
                <a:schemeClr val="accent5">
                  <a:lumMod val="60000"/>
                  <a:lumOff val="40000"/>
                </a:schemeClr>
              </a:solidFill>
              <a:ln w="9525">
                <a:noFill/>
                <a:miter lim="800000"/>
                <a:headEnd/>
                <a:tailEnd/>
              </a:ln>
            </p:spPr>
            <p:txBody>
              <a:bodyPr/>
              <a:lstStyle/>
              <a:p>
                <a:endParaRPr lang="en-US" dirty="0"/>
              </a:p>
            </p:txBody>
          </p:sp>
          <p:sp>
            <p:nvSpPr>
              <p:cNvPr id="33" name="椭圆 29">
                <a:extLst>
                  <a:ext uri="{FF2B5EF4-FFF2-40B4-BE49-F238E27FC236}">
                    <a16:creationId xmlns:a16="http://schemas.microsoft.com/office/drawing/2014/main" id="{FDDF9224-1139-954D-A7D7-5B1D52FBE351}"/>
                  </a:ext>
                </a:extLst>
              </p:cNvPr>
              <p:cNvSpPr/>
              <p:nvPr/>
            </p:nvSpPr>
            <p:spPr>
              <a:xfrm rot="1321287">
                <a:off x="3149260" y="5174270"/>
                <a:ext cx="1108717" cy="80101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9" name="Group 4">
              <a:extLst>
                <a:ext uri="{FF2B5EF4-FFF2-40B4-BE49-F238E27FC236}">
                  <a16:creationId xmlns:a16="http://schemas.microsoft.com/office/drawing/2014/main" id="{2A343E1D-3A87-B04E-A897-E791DB55046E}"/>
                </a:ext>
              </a:extLst>
            </p:cNvPr>
            <p:cNvGrpSpPr>
              <a:grpSpLocks noChangeAspect="1"/>
            </p:cNvGrpSpPr>
            <p:nvPr/>
          </p:nvGrpSpPr>
          <p:grpSpPr bwMode="auto">
            <a:xfrm>
              <a:off x="6573477" y="2150226"/>
              <a:ext cx="266545" cy="266545"/>
              <a:chOff x="1901" y="1938"/>
              <a:chExt cx="414" cy="414"/>
            </a:xfrm>
          </p:grpSpPr>
          <p:sp>
            <p:nvSpPr>
              <p:cNvPr id="28" name="AutoShape 3">
                <a:extLst>
                  <a:ext uri="{FF2B5EF4-FFF2-40B4-BE49-F238E27FC236}">
                    <a16:creationId xmlns:a16="http://schemas.microsoft.com/office/drawing/2014/main" id="{3570ED4A-DBCB-5643-91CC-17E0017A8F32}"/>
                  </a:ext>
                </a:extLst>
              </p:cNvPr>
              <p:cNvSpPr>
                <a:spLocks noChangeAspect="1" noChangeArrowheads="1" noTextEdit="1"/>
              </p:cNvSpPr>
              <p:nvPr/>
            </p:nvSpPr>
            <p:spPr bwMode="auto">
              <a:xfrm>
                <a:off x="1903" y="1940"/>
                <a:ext cx="412" cy="412"/>
              </a:xfrm>
              <a:prstGeom prst="rect">
                <a:avLst/>
              </a:prstGeom>
              <a:noFill/>
              <a:ln w="9525">
                <a:noFill/>
                <a:miter lim="800000"/>
                <a:headEnd/>
                <a:tailEnd/>
              </a:ln>
            </p:spPr>
            <p:txBody>
              <a:bodyPr/>
              <a:lstStyle/>
              <a:p>
                <a:endParaRPr lang="en-US"/>
              </a:p>
            </p:txBody>
          </p:sp>
          <p:sp>
            <p:nvSpPr>
              <p:cNvPr id="29" name="Freeform 5">
                <a:extLst>
                  <a:ext uri="{FF2B5EF4-FFF2-40B4-BE49-F238E27FC236}">
                    <a16:creationId xmlns:a16="http://schemas.microsoft.com/office/drawing/2014/main" id="{B9790238-1E44-924A-AC83-0B6D766E40E3}"/>
                  </a:ext>
                </a:extLst>
              </p:cNvPr>
              <p:cNvSpPr>
                <a:spLocks noEditPoints="1"/>
              </p:cNvSpPr>
              <p:nvPr/>
            </p:nvSpPr>
            <p:spPr bwMode="auto">
              <a:xfrm>
                <a:off x="1901" y="1938"/>
                <a:ext cx="414" cy="414"/>
              </a:xfrm>
              <a:custGeom>
                <a:avLst/>
                <a:gdLst>
                  <a:gd name="T0" fmla="*/ 18838119 w 172"/>
                  <a:gd name="T1" fmla="*/ 4648351 h 172"/>
                  <a:gd name="T2" fmla="*/ 33053606 w 172"/>
                  <a:gd name="T3" fmla="*/ 18838119 h 172"/>
                  <a:gd name="T4" fmla="*/ 18838119 w 172"/>
                  <a:gd name="T5" fmla="*/ 33053606 h 172"/>
                  <a:gd name="T6" fmla="*/ 4648351 w 172"/>
                  <a:gd name="T7" fmla="*/ 18838119 h 172"/>
                  <a:gd name="T8" fmla="*/ 18838119 w 172"/>
                  <a:gd name="T9" fmla="*/ 4648351 h 172"/>
                  <a:gd name="T10" fmla="*/ 18838119 w 172"/>
                  <a:gd name="T11" fmla="*/ 0 h 172"/>
                  <a:gd name="T12" fmla="*/ 0 w 172"/>
                  <a:gd name="T13" fmla="*/ 18838119 h 172"/>
                  <a:gd name="T14" fmla="*/ 18838119 w 172"/>
                  <a:gd name="T15" fmla="*/ 37660182 h 172"/>
                  <a:gd name="T16" fmla="*/ 37660182 w 172"/>
                  <a:gd name="T17" fmla="*/ 18838119 h 172"/>
                  <a:gd name="T18" fmla="*/ 18838119 w 172"/>
                  <a:gd name="T19" fmla="*/ 0 h 1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2"/>
                  <a:gd name="T31" fmla="*/ 0 h 172"/>
                  <a:gd name="T32" fmla="*/ 172 w 172"/>
                  <a:gd name="T33" fmla="*/ 172 h 1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2" h="172">
                    <a:moveTo>
                      <a:pt x="86" y="21"/>
                    </a:moveTo>
                    <a:cubicBezTo>
                      <a:pt x="122" y="21"/>
                      <a:pt x="151" y="50"/>
                      <a:pt x="151" y="86"/>
                    </a:cubicBezTo>
                    <a:cubicBezTo>
                      <a:pt x="151" y="122"/>
                      <a:pt x="122" y="151"/>
                      <a:pt x="86" y="151"/>
                    </a:cubicBezTo>
                    <a:cubicBezTo>
                      <a:pt x="50" y="151"/>
                      <a:pt x="21" y="122"/>
                      <a:pt x="21" y="86"/>
                    </a:cubicBezTo>
                    <a:cubicBezTo>
                      <a:pt x="21" y="50"/>
                      <a:pt x="50" y="21"/>
                      <a:pt x="86" y="21"/>
                    </a:cubicBezTo>
                    <a:moveTo>
                      <a:pt x="86" y="0"/>
                    </a:moveTo>
                    <a:cubicBezTo>
                      <a:pt x="38" y="0"/>
                      <a:pt x="0" y="38"/>
                      <a:pt x="0" y="86"/>
                    </a:cubicBezTo>
                    <a:cubicBezTo>
                      <a:pt x="0" y="134"/>
                      <a:pt x="38" y="172"/>
                      <a:pt x="86" y="172"/>
                    </a:cubicBezTo>
                    <a:cubicBezTo>
                      <a:pt x="134" y="172"/>
                      <a:pt x="172" y="134"/>
                      <a:pt x="172" y="86"/>
                    </a:cubicBezTo>
                    <a:cubicBezTo>
                      <a:pt x="172" y="38"/>
                      <a:pt x="134" y="0"/>
                      <a:pt x="86" y="0"/>
                    </a:cubicBezTo>
                  </a:path>
                </a:pathLst>
              </a:custGeom>
              <a:solidFill>
                <a:schemeClr val="bg1"/>
              </a:solidFill>
              <a:ln w="9525">
                <a:solidFill>
                  <a:schemeClr val="bg1"/>
                </a:solidFill>
                <a:round/>
                <a:headEnd/>
                <a:tailEnd/>
              </a:ln>
            </p:spPr>
            <p:txBody>
              <a:bodyPr/>
              <a:lstStyle/>
              <a:p>
                <a:endParaRPr lang="en-US"/>
              </a:p>
            </p:txBody>
          </p:sp>
          <p:sp>
            <p:nvSpPr>
              <p:cNvPr id="31" name="Freeform 6">
                <a:extLst>
                  <a:ext uri="{FF2B5EF4-FFF2-40B4-BE49-F238E27FC236}">
                    <a16:creationId xmlns:a16="http://schemas.microsoft.com/office/drawing/2014/main" id="{91317CFD-36D6-3B47-BFCE-9B4FDC772051}"/>
                  </a:ext>
                </a:extLst>
              </p:cNvPr>
              <p:cNvSpPr>
                <a:spLocks/>
              </p:cNvSpPr>
              <p:nvPr/>
            </p:nvSpPr>
            <p:spPr bwMode="auto">
              <a:xfrm>
                <a:off x="2081" y="2015"/>
                <a:ext cx="106" cy="207"/>
              </a:xfrm>
              <a:custGeom>
                <a:avLst/>
                <a:gdLst>
                  <a:gd name="T0" fmla="*/ 7374630 w 44"/>
                  <a:gd name="T1" fmla="*/ 18838119 h 86"/>
                  <a:gd name="T2" fmla="*/ 5537948 w 44"/>
                  <a:gd name="T3" fmla="*/ 18190183 h 86"/>
                  <a:gd name="T4" fmla="*/ 653726 w 44"/>
                  <a:gd name="T5" fmla="*/ 13578047 h 86"/>
                  <a:gd name="T6" fmla="*/ 0 w 44"/>
                  <a:gd name="T7" fmla="*/ 11826076 h 86"/>
                  <a:gd name="T8" fmla="*/ 0 w 44"/>
                  <a:gd name="T9" fmla="*/ 11826076 h 86"/>
                  <a:gd name="T10" fmla="*/ 0 w 44"/>
                  <a:gd name="T11" fmla="*/ 11826076 h 86"/>
                  <a:gd name="T12" fmla="*/ 0 w 44"/>
                  <a:gd name="T13" fmla="*/ 2389533 h 86"/>
                  <a:gd name="T14" fmla="*/ 2490294 w 44"/>
                  <a:gd name="T15" fmla="*/ 0 h 86"/>
                  <a:gd name="T16" fmla="*/ 4886586 w 44"/>
                  <a:gd name="T17" fmla="*/ 2389533 h 86"/>
                  <a:gd name="T18" fmla="*/ 4886586 w 44"/>
                  <a:gd name="T19" fmla="*/ 10933923 h 86"/>
                  <a:gd name="T20" fmla="*/ 8836847 w 44"/>
                  <a:gd name="T21" fmla="*/ 14940952 h 86"/>
                  <a:gd name="T22" fmla="*/ 8836847 w 44"/>
                  <a:gd name="T23" fmla="*/ 18190183 h 86"/>
                  <a:gd name="T24" fmla="*/ 7374630 w 44"/>
                  <a:gd name="T25" fmla="*/ 18838119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86"/>
                  <a:gd name="T41" fmla="*/ 44 w 44"/>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86">
                    <a:moveTo>
                      <a:pt x="33" y="86"/>
                    </a:moveTo>
                    <a:cubicBezTo>
                      <a:pt x="30" y="86"/>
                      <a:pt x="27" y="85"/>
                      <a:pt x="25" y="83"/>
                    </a:cubicBezTo>
                    <a:cubicBezTo>
                      <a:pt x="3" y="62"/>
                      <a:pt x="3" y="62"/>
                      <a:pt x="3" y="62"/>
                    </a:cubicBezTo>
                    <a:cubicBezTo>
                      <a:pt x="1" y="60"/>
                      <a:pt x="0" y="57"/>
                      <a:pt x="0" y="54"/>
                    </a:cubicBezTo>
                    <a:cubicBezTo>
                      <a:pt x="0" y="54"/>
                      <a:pt x="0" y="54"/>
                      <a:pt x="0" y="54"/>
                    </a:cubicBezTo>
                    <a:cubicBezTo>
                      <a:pt x="0" y="54"/>
                      <a:pt x="0" y="54"/>
                      <a:pt x="0" y="54"/>
                    </a:cubicBezTo>
                    <a:cubicBezTo>
                      <a:pt x="0" y="11"/>
                      <a:pt x="0" y="11"/>
                      <a:pt x="0" y="11"/>
                    </a:cubicBezTo>
                    <a:cubicBezTo>
                      <a:pt x="0" y="5"/>
                      <a:pt x="5" y="0"/>
                      <a:pt x="11" y="0"/>
                    </a:cubicBezTo>
                    <a:cubicBezTo>
                      <a:pt x="17" y="0"/>
                      <a:pt x="22" y="5"/>
                      <a:pt x="22" y="11"/>
                    </a:cubicBezTo>
                    <a:cubicBezTo>
                      <a:pt x="22" y="50"/>
                      <a:pt x="22" y="50"/>
                      <a:pt x="22" y="50"/>
                    </a:cubicBezTo>
                    <a:cubicBezTo>
                      <a:pt x="40" y="68"/>
                      <a:pt x="40" y="68"/>
                      <a:pt x="40" y="68"/>
                    </a:cubicBezTo>
                    <a:cubicBezTo>
                      <a:pt x="44" y="72"/>
                      <a:pt x="44" y="79"/>
                      <a:pt x="40" y="83"/>
                    </a:cubicBezTo>
                    <a:cubicBezTo>
                      <a:pt x="38" y="85"/>
                      <a:pt x="35" y="86"/>
                      <a:pt x="33" y="86"/>
                    </a:cubicBezTo>
                  </a:path>
                </a:pathLst>
              </a:custGeom>
              <a:solidFill>
                <a:schemeClr val="bg1"/>
              </a:solidFill>
              <a:ln w="9525">
                <a:noFill/>
                <a:miter lim="800000"/>
                <a:headEnd/>
                <a:tailEnd/>
              </a:ln>
            </p:spPr>
            <p:txBody>
              <a:bodyPr/>
              <a:lstStyle/>
              <a:p>
                <a:endParaRPr lang="en-US"/>
              </a:p>
            </p:txBody>
          </p:sp>
        </p:grpSp>
        <p:grpSp>
          <p:nvGrpSpPr>
            <p:cNvPr id="20" name="Group 9">
              <a:extLst>
                <a:ext uri="{FF2B5EF4-FFF2-40B4-BE49-F238E27FC236}">
                  <a16:creationId xmlns:a16="http://schemas.microsoft.com/office/drawing/2014/main" id="{1FEAA87E-7162-5141-8D90-590B5BE0E617}"/>
                </a:ext>
              </a:extLst>
            </p:cNvPr>
            <p:cNvGrpSpPr>
              <a:grpSpLocks noChangeAspect="1"/>
            </p:cNvGrpSpPr>
            <p:nvPr/>
          </p:nvGrpSpPr>
          <p:grpSpPr bwMode="auto">
            <a:xfrm>
              <a:off x="6441966" y="3764770"/>
              <a:ext cx="254568" cy="466574"/>
              <a:chOff x="3691" y="1956"/>
              <a:chExt cx="317" cy="581"/>
            </a:xfrm>
          </p:grpSpPr>
          <p:sp>
            <p:nvSpPr>
              <p:cNvPr id="24" name="AutoShape 8">
                <a:extLst>
                  <a:ext uri="{FF2B5EF4-FFF2-40B4-BE49-F238E27FC236}">
                    <a16:creationId xmlns:a16="http://schemas.microsoft.com/office/drawing/2014/main" id="{461163B0-95B1-4D45-9084-64E683C5B871}"/>
                  </a:ext>
                </a:extLst>
              </p:cNvPr>
              <p:cNvSpPr>
                <a:spLocks noChangeAspect="1" noChangeArrowheads="1" noTextEdit="1"/>
              </p:cNvSpPr>
              <p:nvPr/>
            </p:nvSpPr>
            <p:spPr bwMode="auto">
              <a:xfrm>
                <a:off x="3691" y="1958"/>
                <a:ext cx="298" cy="404"/>
              </a:xfrm>
              <a:prstGeom prst="rect">
                <a:avLst/>
              </a:prstGeom>
              <a:noFill/>
              <a:ln w="9525">
                <a:noFill/>
                <a:miter lim="800000"/>
                <a:headEnd/>
                <a:tailEnd/>
              </a:ln>
            </p:spPr>
            <p:txBody>
              <a:bodyPr/>
              <a:lstStyle/>
              <a:p>
                <a:endParaRPr lang="en-US"/>
              </a:p>
            </p:txBody>
          </p:sp>
          <p:sp>
            <p:nvSpPr>
              <p:cNvPr id="25" name="Freeform 10">
                <a:extLst>
                  <a:ext uri="{FF2B5EF4-FFF2-40B4-BE49-F238E27FC236}">
                    <a16:creationId xmlns:a16="http://schemas.microsoft.com/office/drawing/2014/main" id="{5C53F6B6-2BC5-3848-9168-095346749EDA}"/>
                  </a:ext>
                </a:extLst>
              </p:cNvPr>
              <p:cNvSpPr>
                <a:spLocks noEditPoints="1"/>
              </p:cNvSpPr>
              <p:nvPr/>
            </p:nvSpPr>
            <p:spPr bwMode="auto">
              <a:xfrm>
                <a:off x="3749" y="2011"/>
                <a:ext cx="114" cy="113"/>
              </a:xfrm>
              <a:custGeom>
                <a:avLst/>
                <a:gdLst>
                  <a:gd name="T0" fmla="*/ 5849929 w 47"/>
                  <a:gd name="T1" fmla="*/ 0 h 47"/>
                  <a:gd name="T2" fmla="*/ 0 w 47"/>
                  <a:gd name="T3" fmla="*/ 5183844 h 47"/>
                  <a:gd name="T4" fmla="*/ 5849929 w 47"/>
                  <a:gd name="T5" fmla="*/ 10144181 h 47"/>
                  <a:gd name="T6" fmla="*/ 11489871 w 47"/>
                  <a:gd name="T7" fmla="*/ 5183844 h 47"/>
                  <a:gd name="T8" fmla="*/ 5849929 w 47"/>
                  <a:gd name="T9" fmla="*/ 0 h 47"/>
                  <a:gd name="T10" fmla="*/ 5849929 w 47"/>
                  <a:gd name="T11" fmla="*/ 9247391 h 47"/>
                  <a:gd name="T12" fmla="*/ 1196743 w 47"/>
                  <a:gd name="T13" fmla="*/ 5183844 h 47"/>
                  <a:gd name="T14" fmla="*/ 5849929 w 47"/>
                  <a:gd name="T15" fmla="*/ 1084266 h 47"/>
                  <a:gd name="T16" fmla="*/ 10446654 w 47"/>
                  <a:gd name="T17" fmla="*/ 5183844 h 47"/>
                  <a:gd name="T18" fmla="*/ 5849929 w 47"/>
                  <a:gd name="T19" fmla="*/ 9247391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7"/>
                  <a:gd name="T32" fmla="*/ 47 w 4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7">
                    <a:moveTo>
                      <a:pt x="24" y="0"/>
                    </a:moveTo>
                    <a:cubicBezTo>
                      <a:pt x="11" y="0"/>
                      <a:pt x="0" y="11"/>
                      <a:pt x="0" y="24"/>
                    </a:cubicBezTo>
                    <a:cubicBezTo>
                      <a:pt x="0" y="37"/>
                      <a:pt x="11" y="47"/>
                      <a:pt x="24" y="47"/>
                    </a:cubicBezTo>
                    <a:cubicBezTo>
                      <a:pt x="37" y="47"/>
                      <a:pt x="47" y="37"/>
                      <a:pt x="47" y="24"/>
                    </a:cubicBezTo>
                    <a:cubicBezTo>
                      <a:pt x="47" y="11"/>
                      <a:pt x="37" y="0"/>
                      <a:pt x="24" y="0"/>
                    </a:cubicBezTo>
                    <a:close/>
                    <a:moveTo>
                      <a:pt x="24" y="43"/>
                    </a:moveTo>
                    <a:cubicBezTo>
                      <a:pt x="13" y="43"/>
                      <a:pt x="5" y="34"/>
                      <a:pt x="5" y="24"/>
                    </a:cubicBezTo>
                    <a:cubicBezTo>
                      <a:pt x="5" y="13"/>
                      <a:pt x="13" y="5"/>
                      <a:pt x="24" y="5"/>
                    </a:cubicBezTo>
                    <a:cubicBezTo>
                      <a:pt x="34" y="5"/>
                      <a:pt x="43" y="13"/>
                      <a:pt x="43" y="24"/>
                    </a:cubicBezTo>
                    <a:cubicBezTo>
                      <a:pt x="43" y="34"/>
                      <a:pt x="34" y="43"/>
                      <a:pt x="24" y="43"/>
                    </a:cubicBezTo>
                    <a:close/>
                  </a:path>
                </a:pathLst>
              </a:custGeom>
              <a:solidFill>
                <a:schemeClr val="bg1"/>
              </a:solidFill>
              <a:ln w="9525">
                <a:noFill/>
                <a:miter lim="800000"/>
                <a:headEnd/>
                <a:tailEnd/>
              </a:ln>
            </p:spPr>
            <p:txBody>
              <a:bodyPr/>
              <a:lstStyle/>
              <a:p>
                <a:endParaRPr lang="en-US"/>
              </a:p>
            </p:txBody>
          </p:sp>
          <p:sp>
            <p:nvSpPr>
              <p:cNvPr id="26" name="Freeform 11">
                <a:extLst>
                  <a:ext uri="{FF2B5EF4-FFF2-40B4-BE49-F238E27FC236}">
                    <a16:creationId xmlns:a16="http://schemas.microsoft.com/office/drawing/2014/main" id="{1A6991EF-B138-1B49-96FA-9F931FB32E99}"/>
                  </a:ext>
                </a:extLst>
              </p:cNvPr>
              <p:cNvSpPr>
                <a:spLocks noEditPoints="1"/>
              </p:cNvSpPr>
              <p:nvPr/>
            </p:nvSpPr>
            <p:spPr bwMode="auto">
              <a:xfrm>
                <a:off x="3693" y="1956"/>
                <a:ext cx="228" cy="226"/>
              </a:xfrm>
              <a:custGeom>
                <a:avLst/>
                <a:gdLst>
                  <a:gd name="T0" fmla="*/ 11489871 w 94"/>
                  <a:gd name="T1" fmla="*/ 0 h 94"/>
                  <a:gd name="T2" fmla="*/ 0 w 94"/>
                  <a:gd name="T3" fmla="*/ 10144181 h 94"/>
                  <a:gd name="T4" fmla="*/ 11489871 w 94"/>
                  <a:gd name="T5" fmla="*/ 20263600 h 94"/>
                  <a:gd name="T6" fmla="*/ 22925909 w 94"/>
                  <a:gd name="T7" fmla="*/ 10144181 h 94"/>
                  <a:gd name="T8" fmla="*/ 11489871 w 94"/>
                  <a:gd name="T9" fmla="*/ 0 h 94"/>
                  <a:gd name="T10" fmla="*/ 11489871 w 94"/>
                  <a:gd name="T11" fmla="*/ 19205362 h 94"/>
                  <a:gd name="T12" fmla="*/ 1196743 w 94"/>
                  <a:gd name="T13" fmla="*/ 10144181 h 94"/>
                  <a:gd name="T14" fmla="*/ 11489871 w 94"/>
                  <a:gd name="T15" fmla="*/ 896790 h 94"/>
                  <a:gd name="T16" fmla="*/ 21729164 w 94"/>
                  <a:gd name="T17" fmla="*/ 10144181 h 94"/>
                  <a:gd name="T18" fmla="*/ 11489871 w 94"/>
                  <a:gd name="T19" fmla="*/ 19205362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94"/>
                  <a:gd name="T32" fmla="*/ 94 w 94"/>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94">
                    <a:moveTo>
                      <a:pt x="47" y="0"/>
                    </a:moveTo>
                    <a:cubicBezTo>
                      <a:pt x="21" y="0"/>
                      <a:pt x="0" y="21"/>
                      <a:pt x="0" y="47"/>
                    </a:cubicBezTo>
                    <a:cubicBezTo>
                      <a:pt x="0" y="73"/>
                      <a:pt x="21" y="94"/>
                      <a:pt x="47" y="94"/>
                    </a:cubicBezTo>
                    <a:cubicBezTo>
                      <a:pt x="73" y="94"/>
                      <a:pt x="94" y="73"/>
                      <a:pt x="94" y="47"/>
                    </a:cubicBezTo>
                    <a:cubicBezTo>
                      <a:pt x="94" y="21"/>
                      <a:pt x="73" y="0"/>
                      <a:pt x="47" y="0"/>
                    </a:cubicBezTo>
                    <a:close/>
                    <a:moveTo>
                      <a:pt x="47" y="89"/>
                    </a:moveTo>
                    <a:cubicBezTo>
                      <a:pt x="24" y="89"/>
                      <a:pt x="5" y="70"/>
                      <a:pt x="5" y="47"/>
                    </a:cubicBezTo>
                    <a:cubicBezTo>
                      <a:pt x="5" y="23"/>
                      <a:pt x="24" y="4"/>
                      <a:pt x="47" y="4"/>
                    </a:cubicBezTo>
                    <a:cubicBezTo>
                      <a:pt x="70" y="4"/>
                      <a:pt x="89" y="23"/>
                      <a:pt x="89" y="47"/>
                    </a:cubicBezTo>
                    <a:cubicBezTo>
                      <a:pt x="89" y="70"/>
                      <a:pt x="70" y="89"/>
                      <a:pt x="47" y="89"/>
                    </a:cubicBezTo>
                    <a:close/>
                  </a:path>
                </a:pathLst>
              </a:custGeom>
              <a:solidFill>
                <a:schemeClr val="bg1"/>
              </a:solidFill>
              <a:ln w="9525">
                <a:noFill/>
                <a:miter lim="800000"/>
                <a:headEnd/>
                <a:tailEnd/>
              </a:ln>
            </p:spPr>
            <p:txBody>
              <a:bodyPr/>
              <a:lstStyle/>
              <a:p>
                <a:endParaRPr lang="en-US"/>
              </a:p>
            </p:txBody>
          </p:sp>
          <p:sp>
            <p:nvSpPr>
              <p:cNvPr id="27" name="Freeform 12">
                <a:extLst>
                  <a:ext uri="{FF2B5EF4-FFF2-40B4-BE49-F238E27FC236}">
                    <a16:creationId xmlns:a16="http://schemas.microsoft.com/office/drawing/2014/main" id="{8B77D46C-7D7A-BB45-A15F-EC86789F7087}"/>
                  </a:ext>
                </a:extLst>
              </p:cNvPr>
              <p:cNvSpPr>
                <a:spLocks/>
              </p:cNvSpPr>
              <p:nvPr/>
            </p:nvSpPr>
            <p:spPr bwMode="auto">
              <a:xfrm>
                <a:off x="3804" y="2231"/>
                <a:ext cx="204" cy="306"/>
              </a:xfrm>
              <a:custGeom>
                <a:avLst/>
                <a:gdLst>
                  <a:gd name="T0" fmla="*/ 17384759 w 84"/>
                  <a:gd name="T1" fmla="*/ 28217005 h 127"/>
                  <a:gd name="T2" fmla="*/ 20832383 w 84"/>
                  <a:gd name="T3" fmla="*/ 23958410 h 127"/>
                  <a:gd name="T4" fmla="*/ 20832383 w 84"/>
                  <a:gd name="T5" fmla="*/ 19369521 h 127"/>
                  <a:gd name="T6" fmla="*/ 20832383 w 84"/>
                  <a:gd name="T7" fmla="*/ 19097971 h 127"/>
                  <a:gd name="T8" fmla="*/ 20832383 w 84"/>
                  <a:gd name="T9" fmla="*/ 10868457 h 127"/>
                  <a:gd name="T10" fmla="*/ 18598471 w 84"/>
                  <a:gd name="T11" fmla="*/ 8848773 h 127"/>
                  <a:gd name="T12" fmla="*/ 16380855 w 84"/>
                  <a:gd name="T13" fmla="*/ 10868457 h 127"/>
                  <a:gd name="T14" fmla="*/ 16380855 w 84"/>
                  <a:gd name="T15" fmla="*/ 15126994 h 127"/>
                  <a:gd name="T16" fmla="*/ 15442620 w 84"/>
                  <a:gd name="T17" fmla="*/ 15126994 h 127"/>
                  <a:gd name="T18" fmla="*/ 15442620 w 84"/>
                  <a:gd name="T19" fmla="*/ 10868457 h 127"/>
                  <a:gd name="T20" fmla="*/ 13173917 w 84"/>
                  <a:gd name="T21" fmla="*/ 8848773 h 127"/>
                  <a:gd name="T22" fmla="*/ 10935376 w 84"/>
                  <a:gd name="T23" fmla="*/ 10868457 h 127"/>
                  <a:gd name="T24" fmla="*/ 10935376 w 84"/>
                  <a:gd name="T25" fmla="*/ 15126994 h 127"/>
                  <a:gd name="T26" fmla="*/ 9935803 w 84"/>
                  <a:gd name="T27" fmla="*/ 15126994 h 127"/>
                  <a:gd name="T28" fmla="*/ 9935803 w 84"/>
                  <a:gd name="T29" fmla="*/ 10868457 h 127"/>
                  <a:gd name="T30" fmla="*/ 7658194 w 84"/>
                  <a:gd name="T31" fmla="*/ 8848773 h 127"/>
                  <a:gd name="T32" fmla="*/ 5424554 w 84"/>
                  <a:gd name="T33" fmla="*/ 10868457 h 127"/>
                  <a:gd name="T34" fmla="*/ 5424554 w 84"/>
                  <a:gd name="T35" fmla="*/ 15126994 h 127"/>
                  <a:gd name="T36" fmla="*/ 4502802 w 84"/>
                  <a:gd name="T37" fmla="*/ 15126994 h 127"/>
                  <a:gd name="T38" fmla="*/ 4502802 w 84"/>
                  <a:gd name="T39" fmla="*/ 2030949 h 127"/>
                  <a:gd name="T40" fmla="*/ 2233640 w 84"/>
                  <a:gd name="T41" fmla="*/ 0 h 127"/>
                  <a:gd name="T42" fmla="*/ 0 w 84"/>
                  <a:gd name="T43" fmla="*/ 2030949 h 127"/>
                  <a:gd name="T44" fmla="*/ 0 w 84"/>
                  <a:gd name="T45" fmla="*/ 19369521 h 127"/>
                  <a:gd name="T46" fmla="*/ 0 w 84"/>
                  <a:gd name="T47" fmla="*/ 19557995 h 127"/>
                  <a:gd name="T48" fmla="*/ 0 w 84"/>
                  <a:gd name="T49" fmla="*/ 23958410 h 127"/>
                  <a:gd name="T50" fmla="*/ 3503229 w 84"/>
                  <a:gd name="T51" fmla="*/ 28217005 h 1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4"/>
                  <a:gd name="T79" fmla="*/ 0 h 127"/>
                  <a:gd name="T80" fmla="*/ 84 w 84"/>
                  <a:gd name="T81" fmla="*/ 127 h 1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4" h="127">
                    <a:moveTo>
                      <a:pt x="70" y="127"/>
                    </a:moveTo>
                    <a:cubicBezTo>
                      <a:pt x="78" y="127"/>
                      <a:pt x="84" y="119"/>
                      <a:pt x="84" y="108"/>
                    </a:cubicBezTo>
                    <a:cubicBezTo>
                      <a:pt x="84" y="87"/>
                      <a:pt x="84" y="87"/>
                      <a:pt x="84" y="87"/>
                    </a:cubicBezTo>
                    <a:cubicBezTo>
                      <a:pt x="84" y="86"/>
                      <a:pt x="84" y="86"/>
                      <a:pt x="84" y="86"/>
                    </a:cubicBezTo>
                    <a:cubicBezTo>
                      <a:pt x="84" y="49"/>
                      <a:pt x="84" y="49"/>
                      <a:pt x="84" y="49"/>
                    </a:cubicBezTo>
                    <a:cubicBezTo>
                      <a:pt x="84" y="44"/>
                      <a:pt x="80" y="40"/>
                      <a:pt x="75" y="40"/>
                    </a:cubicBezTo>
                    <a:cubicBezTo>
                      <a:pt x="70" y="40"/>
                      <a:pt x="66" y="44"/>
                      <a:pt x="66" y="49"/>
                    </a:cubicBezTo>
                    <a:cubicBezTo>
                      <a:pt x="66" y="68"/>
                      <a:pt x="66" y="68"/>
                      <a:pt x="66" y="68"/>
                    </a:cubicBezTo>
                    <a:cubicBezTo>
                      <a:pt x="62" y="68"/>
                      <a:pt x="62" y="68"/>
                      <a:pt x="62" y="68"/>
                    </a:cubicBezTo>
                    <a:cubicBezTo>
                      <a:pt x="62" y="49"/>
                      <a:pt x="62" y="49"/>
                      <a:pt x="62" y="49"/>
                    </a:cubicBezTo>
                    <a:cubicBezTo>
                      <a:pt x="62" y="44"/>
                      <a:pt x="58" y="40"/>
                      <a:pt x="53" y="40"/>
                    </a:cubicBezTo>
                    <a:cubicBezTo>
                      <a:pt x="48" y="40"/>
                      <a:pt x="44" y="44"/>
                      <a:pt x="44" y="49"/>
                    </a:cubicBezTo>
                    <a:cubicBezTo>
                      <a:pt x="44" y="68"/>
                      <a:pt x="44" y="68"/>
                      <a:pt x="44" y="68"/>
                    </a:cubicBezTo>
                    <a:cubicBezTo>
                      <a:pt x="40" y="68"/>
                      <a:pt x="40" y="68"/>
                      <a:pt x="40" y="68"/>
                    </a:cubicBezTo>
                    <a:cubicBezTo>
                      <a:pt x="40" y="49"/>
                      <a:pt x="40" y="49"/>
                      <a:pt x="40" y="49"/>
                    </a:cubicBezTo>
                    <a:cubicBezTo>
                      <a:pt x="40" y="44"/>
                      <a:pt x="36" y="40"/>
                      <a:pt x="31" y="40"/>
                    </a:cubicBezTo>
                    <a:cubicBezTo>
                      <a:pt x="26" y="40"/>
                      <a:pt x="22" y="44"/>
                      <a:pt x="22" y="49"/>
                    </a:cubicBezTo>
                    <a:cubicBezTo>
                      <a:pt x="22" y="68"/>
                      <a:pt x="22" y="68"/>
                      <a:pt x="22" y="68"/>
                    </a:cubicBezTo>
                    <a:cubicBezTo>
                      <a:pt x="18" y="68"/>
                      <a:pt x="18" y="68"/>
                      <a:pt x="18" y="68"/>
                    </a:cubicBezTo>
                    <a:cubicBezTo>
                      <a:pt x="18" y="9"/>
                      <a:pt x="18" y="9"/>
                      <a:pt x="18" y="9"/>
                    </a:cubicBezTo>
                    <a:cubicBezTo>
                      <a:pt x="18" y="4"/>
                      <a:pt x="14" y="0"/>
                      <a:pt x="9" y="0"/>
                    </a:cubicBezTo>
                    <a:cubicBezTo>
                      <a:pt x="4" y="0"/>
                      <a:pt x="0" y="4"/>
                      <a:pt x="0" y="9"/>
                    </a:cubicBezTo>
                    <a:cubicBezTo>
                      <a:pt x="0" y="87"/>
                      <a:pt x="0" y="87"/>
                      <a:pt x="0" y="87"/>
                    </a:cubicBezTo>
                    <a:cubicBezTo>
                      <a:pt x="0" y="87"/>
                      <a:pt x="0" y="87"/>
                      <a:pt x="0" y="88"/>
                    </a:cubicBezTo>
                    <a:cubicBezTo>
                      <a:pt x="0" y="108"/>
                      <a:pt x="0" y="108"/>
                      <a:pt x="0" y="108"/>
                    </a:cubicBezTo>
                    <a:cubicBezTo>
                      <a:pt x="0" y="119"/>
                      <a:pt x="6" y="127"/>
                      <a:pt x="14" y="127"/>
                    </a:cubicBezTo>
                  </a:path>
                </a:pathLst>
              </a:custGeom>
              <a:solidFill>
                <a:schemeClr val="bg1"/>
              </a:solidFill>
              <a:ln w="9525">
                <a:noFill/>
                <a:miter lim="800000"/>
                <a:headEnd/>
                <a:tailEnd/>
              </a:ln>
            </p:spPr>
            <p:txBody>
              <a:bodyPr/>
              <a:lstStyle/>
              <a:p>
                <a:endParaRPr lang="en-US"/>
              </a:p>
            </p:txBody>
          </p:sp>
        </p:grpSp>
        <p:grpSp>
          <p:nvGrpSpPr>
            <p:cNvPr id="21" name="Group 15">
              <a:extLst>
                <a:ext uri="{FF2B5EF4-FFF2-40B4-BE49-F238E27FC236}">
                  <a16:creationId xmlns:a16="http://schemas.microsoft.com/office/drawing/2014/main" id="{BE7F11E3-A634-8545-86E3-2BD65462D63D}"/>
                </a:ext>
              </a:extLst>
            </p:cNvPr>
            <p:cNvGrpSpPr>
              <a:grpSpLocks noChangeAspect="1"/>
            </p:cNvGrpSpPr>
            <p:nvPr/>
          </p:nvGrpSpPr>
          <p:grpSpPr bwMode="auto">
            <a:xfrm>
              <a:off x="6118614" y="5571608"/>
              <a:ext cx="267128" cy="332924"/>
              <a:chOff x="1037" y="2045"/>
              <a:chExt cx="678" cy="845"/>
            </a:xfrm>
          </p:grpSpPr>
          <p:sp>
            <p:nvSpPr>
              <p:cNvPr id="22" name="AutoShape 14">
                <a:extLst>
                  <a:ext uri="{FF2B5EF4-FFF2-40B4-BE49-F238E27FC236}">
                    <a16:creationId xmlns:a16="http://schemas.microsoft.com/office/drawing/2014/main" id="{EA2BB27B-1037-3D43-8CC8-A7DC4E87823B}"/>
                  </a:ext>
                </a:extLst>
              </p:cNvPr>
              <p:cNvSpPr>
                <a:spLocks noChangeAspect="1" noChangeArrowheads="1" noTextEdit="1"/>
              </p:cNvSpPr>
              <p:nvPr/>
            </p:nvSpPr>
            <p:spPr bwMode="auto">
              <a:xfrm>
                <a:off x="1037" y="2131"/>
                <a:ext cx="649" cy="759"/>
              </a:xfrm>
              <a:prstGeom prst="rect">
                <a:avLst/>
              </a:prstGeom>
              <a:noFill/>
              <a:ln w="9525">
                <a:noFill/>
                <a:miter lim="800000"/>
                <a:headEnd/>
                <a:tailEnd/>
              </a:ln>
            </p:spPr>
            <p:txBody>
              <a:bodyPr/>
              <a:lstStyle/>
              <a:p>
                <a:endParaRPr lang="en-US"/>
              </a:p>
            </p:txBody>
          </p:sp>
          <p:sp>
            <p:nvSpPr>
              <p:cNvPr id="23" name="Freeform 16">
                <a:extLst>
                  <a:ext uri="{FF2B5EF4-FFF2-40B4-BE49-F238E27FC236}">
                    <a16:creationId xmlns:a16="http://schemas.microsoft.com/office/drawing/2014/main" id="{5E31439E-45C0-4A4F-A07D-5EC19B840DB5}"/>
                  </a:ext>
                </a:extLst>
              </p:cNvPr>
              <p:cNvSpPr>
                <a:spLocks noEditPoints="1"/>
              </p:cNvSpPr>
              <p:nvPr/>
            </p:nvSpPr>
            <p:spPr bwMode="auto">
              <a:xfrm>
                <a:off x="1065" y="2045"/>
                <a:ext cx="650" cy="769"/>
              </a:xfrm>
              <a:custGeom>
                <a:avLst/>
                <a:gdLst>
                  <a:gd name="T0" fmla="*/ 2147483647 w 138"/>
                  <a:gd name="T1" fmla="*/ 2147483647 h 164"/>
                  <a:gd name="T2" fmla="*/ 2147483647 w 138"/>
                  <a:gd name="T3" fmla="*/ 2147483647 h 164"/>
                  <a:gd name="T4" fmla="*/ 2147483647 w 138"/>
                  <a:gd name="T5" fmla="*/ 0 h 164"/>
                  <a:gd name="T6" fmla="*/ 2147483647 w 138"/>
                  <a:gd name="T7" fmla="*/ 2147483647 h 164"/>
                  <a:gd name="T8" fmla="*/ 2147483647 w 138"/>
                  <a:gd name="T9" fmla="*/ 2147483647 h 164"/>
                  <a:gd name="T10" fmla="*/ 2147483647 w 138"/>
                  <a:gd name="T11" fmla="*/ 2147483647 h 164"/>
                  <a:gd name="T12" fmla="*/ 2147483647 w 138"/>
                  <a:gd name="T13" fmla="*/ 2147483647 h 164"/>
                  <a:gd name="T14" fmla="*/ 2147483647 w 138"/>
                  <a:gd name="T15" fmla="*/ 2147483647 h 164"/>
                  <a:gd name="T16" fmla="*/ 0 w 138"/>
                  <a:gd name="T17" fmla="*/ 2147483647 h 164"/>
                  <a:gd name="T18" fmla="*/ 0 w 138"/>
                  <a:gd name="T19" fmla="*/ 2147483647 h 164"/>
                  <a:gd name="T20" fmla="*/ 2147483647 w 138"/>
                  <a:gd name="T21" fmla="*/ 2147483647 h 164"/>
                  <a:gd name="T22" fmla="*/ 2147483647 w 138"/>
                  <a:gd name="T23" fmla="*/ 2147483647 h 164"/>
                  <a:gd name="T24" fmla="*/ 2147483647 w 138"/>
                  <a:gd name="T25" fmla="*/ 2147483647 h 164"/>
                  <a:gd name="T26" fmla="*/ 2147483647 w 138"/>
                  <a:gd name="T27" fmla="*/ 2147483647 h 164"/>
                  <a:gd name="T28" fmla="*/ 2147483647 w 138"/>
                  <a:gd name="T29" fmla="*/ 2147483647 h 164"/>
                  <a:gd name="T30" fmla="*/ 2147483647 w 138"/>
                  <a:gd name="T31" fmla="*/ 2147483647 h 164"/>
                  <a:gd name="T32" fmla="*/ 2147483647 w 138"/>
                  <a:gd name="T33" fmla="*/ 2147483647 h 164"/>
                  <a:gd name="T34" fmla="*/ 2147483647 w 138"/>
                  <a:gd name="T35" fmla="*/ 2147483647 h 164"/>
                  <a:gd name="T36" fmla="*/ 2147483647 w 138"/>
                  <a:gd name="T37" fmla="*/ 2147483647 h 164"/>
                  <a:gd name="T38" fmla="*/ 2147483647 w 138"/>
                  <a:gd name="T39" fmla="*/ 2147483647 h 164"/>
                  <a:gd name="T40" fmla="*/ 2147483647 w 138"/>
                  <a:gd name="T41" fmla="*/ 2147483647 h 164"/>
                  <a:gd name="T42" fmla="*/ 2147483647 w 138"/>
                  <a:gd name="T43" fmla="*/ 2147483647 h 164"/>
                  <a:gd name="T44" fmla="*/ 2147483647 w 138"/>
                  <a:gd name="T45" fmla="*/ 2147483647 h 164"/>
                  <a:gd name="T46" fmla="*/ 2147483647 w 138"/>
                  <a:gd name="T47" fmla="*/ 2147483647 h 164"/>
                  <a:gd name="T48" fmla="*/ 2147483647 w 138"/>
                  <a:gd name="T49" fmla="*/ 2147483647 h 164"/>
                  <a:gd name="T50" fmla="*/ 2147483647 w 138"/>
                  <a:gd name="T51" fmla="*/ 2147483647 h 164"/>
                  <a:gd name="T52" fmla="*/ 2147483647 w 138"/>
                  <a:gd name="T53" fmla="*/ 2147483647 h 164"/>
                  <a:gd name="T54" fmla="*/ 2147483647 w 138"/>
                  <a:gd name="T55" fmla="*/ 2147483647 h 1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8"/>
                  <a:gd name="T85" fmla="*/ 0 h 164"/>
                  <a:gd name="T86" fmla="*/ 138 w 138"/>
                  <a:gd name="T87" fmla="*/ 164 h 1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8" h="164">
                    <a:moveTo>
                      <a:pt x="78" y="53"/>
                    </a:moveTo>
                    <a:cubicBezTo>
                      <a:pt x="116" y="6"/>
                      <a:pt x="116" y="6"/>
                      <a:pt x="116" y="6"/>
                    </a:cubicBezTo>
                    <a:cubicBezTo>
                      <a:pt x="109" y="0"/>
                      <a:pt x="109" y="0"/>
                      <a:pt x="109" y="0"/>
                    </a:cubicBezTo>
                    <a:cubicBezTo>
                      <a:pt x="67" y="53"/>
                      <a:pt x="67" y="53"/>
                      <a:pt x="67" y="53"/>
                    </a:cubicBezTo>
                    <a:cubicBezTo>
                      <a:pt x="66" y="53"/>
                      <a:pt x="66" y="53"/>
                      <a:pt x="66" y="53"/>
                    </a:cubicBezTo>
                    <a:cubicBezTo>
                      <a:pt x="36" y="29"/>
                      <a:pt x="36" y="29"/>
                      <a:pt x="36" y="29"/>
                    </a:cubicBezTo>
                    <a:cubicBezTo>
                      <a:pt x="31" y="35"/>
                      <a:pt x="31" y="35"/>
                      <a:pt x="31" y="35"/>
                    </a:cubicBezTo>
                    <a:cubicBezTo>
                      <a:pt x="54" y="53"/>
                      <a:pt x="54" y="53"/>
                      <a:pt x="54" y="53"/>
                    </a:cubicBezTo>
                    <a:cubicBezTo>
                      <a:pt x="0" y="53"/>
                      <a:pt x="0" y="53"/>
                      <a:pt x="0" y="53"/>
                    </a:cubicBezTo>
                    <a:cubicBezTo>
                      <a:pt x="0" y="164"/>
                      <a:pt x="0" y="164"/>
                      <a:pt x="0" y="164"/>
                    </a:cubicBezTo>
                    <a:cubicBezTo>
                      <a:pt x="138" y="164"/>
                      <a:pt x="138" y="164"/>
                      <a:pt x="138" y="164"/>
                    </a:cubicBezTo>
                    <a:cubicBezTo>
                      <a:pt x="138" y="53"/>
                      <a:pt x="138" y="53"/>
                      <a:pt x="138" y="53"/>
                    </a:cubicBezTo>
                    <a:lnTo>
                      <a:pt x="78" y="53"/>
                    </a:lnTo>
                    <a:close/>
                    <a:moveTo>
                      <a:pt x="92" y="153"/>
                    </a:moveTo>
                    <a:cubicBezTo>
                      <a:pt x="88" y="153"/>
                      <a:pt x="84" y="150"/>
                      <a:pt x="84" y="145"/>
                    </a:cubicBezTo>
                    <a:cubicBezTo>
                      <a:pt x="84" y="141"/>
                      <a:pt x="88" y="137"/>
                      <a:pt x="92" y="137"/>
                    </a:cubicBezTo>
                    <a:cubicBezTo>
                      <a:pt x="96" y="137"/>
                      <a:pt x="100" y="141"/>
                      <a:pt x="100" y="145"/>
                    </a:cubicBezTo>
                    <a:cubicBezTo>
                      <a:pt x="100" y="150"/>
                      <a:pt x="96" y="153"/>
                      <a:pt x="92" y="153"/>
                    </a:cubicBezTo>
                    <a:close/>
                    <a:moveTo>
                      <a:pt x="113" y="153"/>
                    </a:moveTo>
                    <a:cubicBezTo>
                      <a:pt x="108" y="153"/>
                      <a:pt x="104" y="150"/>
                      <a:pt x="104" y="145"/>
                    </a:cubicBezTo>
                    <a:cubicBezTo>
                      <a:pt x="104" y="141"/>
                      <a:pt x="108" y="137"/>
                      <a:pt x="113" y="137"/>
                    </a:cubicBezTo>
                    <a:cubicBezTo>
                      <a:pt x="117" y="137"/>
                      <a:pt x="121" y="141"/>
                      <a:pt x="121" y="145"/>
                    </a:cubicBezTo>
                    <a:cubicBezTo>
                      <a:pt x="121" y="150"/>
                      <a:pt x="117" y="153"/>
                      <a:pt x="113" y="153"/>
                    </a:cubicBezTo>
                    <a:close/>
                    <a:moveTo>
                      <a:pt x="125" y="129"/>
                    </a:moveTo>
                    <a:cubicBezTo>
                      <a:pt x="13" y="129"/>
                      <a:pt x="13" y="129"/>
                      <a:pt x="13" y="129"/>
                    </a:cubicBezTo>
                    <a:cubicBezTo>
                      <a:pt x="13" y="65"/>
                      <a:pt x="13" y="65"/>
                      <a:pt x="13" y="65"/>
                    </a:cubicBezTo>
                    <a:cubicBezTo>
                      <a:pt x="125" y="65"/>
                      <a:pt x="125" y="65"/>
                      <a:pt x="125" y="65"/>
                    </a:cubicBezTo>
                    <a:lnTo>
                      <a:pt x="125" y="129"/>
                    </a:lnTo>
                    <a:close/>
                  </a:path>
                </a:pathLst>
              </a:custGeom>
              <a:solidFill>
                <a:schemeClr val="bg1"/>
              </a:solidFill>
              <a:ln w="9525">
                <a:noFill/>
                <a:miter lim="800000"/>
                <a:headEnd/>
                <a:tailEnd/>
              </a:ln>
            </p:spPr>
            <p:txBody>
              <a:bodyPr/>
              <a:lstStyle/>
              <a:p>
                <a:endParaRPr lang="en-US"/>
              </a:p>
            </p:txBody>
          </p:sp>
        </p:grpSp>
      </p:grpSp>
      <p:sp>
        <p:nvSpPr>
          <p:cNvPr id="39" name="Freeform 14">
            <a:extLst>
              <a:ext uri="{FF2B5EF4-FFF2-40B4-BE49-F238E27FC236}">
                <a16:creationId xmlns:a16="http://schemas.microsoft.com/office/drawing/2014/main" id="{88CC0B87-BC22-0949-B318-1A84587A7140}"/>
              </a:ext>
            </a:extLst>
          </p:cNvPr>
          <p:cNvSpPr>
            <a:spLocks/>
          </p:cNvSpPr>
          <p:nvPr/>
        </p:nvSpPr>
        <p:spPr bwMode="auto">
          <a:xfrm>
            <a:off x="5733245" y="2653088"/>
            <a:ext cx="2184909" cy="1866901"/>
          </a:xfrm>
          <a:custGeom>
            <a:avLst/>
            <a:gdLst>
              <a:gd name="T0" fmla="*/ 2147483647 w 4619"/>
              <a:gd name="T1" fmla="*/ 0 h 4617"/>
              <a:gd name="T2" fmla="*/ 2147483647 w 4619"/>
              <a:gd name="T3" fmla="*/ 2147483647 h 4617"/>
              <a:gd name="T4" fmla="*/ 2147483647 w 4619"/>
              <a:gd name="T5" fmla="*/ 2147483647 h 4617"/>
              <a:gd name="T6" fmla="*/ 2147483647 w 4619"/>
              <a:gd name="T7" fmla="*/ 2147483647 h 4617"/>
              <a:gd name="T8" fmla="*/ 2147483647 w 4619"/>
              <a:gd name="T9" fmla="*/ 2147483647 h 4617"/>
              <a:gd name="T10" fmla="*/ 2147483647 w 4619"/>
              <a:gd name="T11" fmla="*/ 2147483647 h 4617"/>
              <a:gd name="T12" fmla="*/ 2147483647 w 4619"/>
              <a:gd name="T13" fmla="*/ 2147483647 h 4617"/>
              <a:gd name="T14" fmla="*/ 2147483647 w 4619"/>
              <a:gd name="T15" fmla="*/ 2147483647 h 4617"/>
              <a:gd name="T16" fmla="*/ 2147483647 w 4619"/>
              <a:gd name="T17" fmla="*/ 2147483647 h 4617"/>
              <a:gd name="T18" fmla="*/ 2147483647 w 4619"/>
              <a:gd name="T19" fmla="*/ 2147483647 h 4617"/>
              <a:gd name="T20" fmla="*/ 2147483647 w 4619"/>
              <a:gd name="T21" fmla="*/ 2147483647 h 4617"/>
              <a:gd name="T22" fmla="*/ 2147483647 w 4619"/>
              <a:gd name="T23" fmla="*/ 2147483647 h 4617"/>
              <a:gd name="T24" fmla="*/ 2147483647 w 4619"/>
              <a:gd name="T25" fmla="*/ 2147483647 h 4617"/>
              <a:gd name="T26" fmla="*/ 2147483647 w 4619"/>
              <a:gd name="T27" fmla="*/ 2147483647 h 4617"/>
              <a:gd name="T28" fmla="*/ 0 w 4619"/>
              <a:gd name="T29" fmla="*/ 2147483647 h 4617"/>
              <a:gd name="T30" fmla="*/ 0 w 4619"/>
              <a:gd name="T31" fmla="*/ 2147483647 h 4617"/>
              <a:gd name="T32" fmla="*/ 2147483647 w 4619"/>
              <a:gd name="T33" fmla="*/ 2147483647 h 4617"/>
              <a:gd name="T34" fmla="*/ 2147483647 w 4619"/>
              <a:gd name="T35" fmla="*/ 2147483647 h 4617"/>
              <a:gd name="T36" fmla="*/ 2147483647 w 4619"/>
              <a:gd name="T37" fmla="*/ 2147483647 h 4617"/>
              <a:gd name="T38" fmla="*/ 2147483647 w 4619"/>
              <a:gd name="T39" fmla="*/ 2147483647 h 4617"/>
              <a:gd name="T40" fmla="*/ 2147483647 w 4619"/>
              <a:gd name="T41" fmla="*/ 2147483647 h 4617"/>
              <a:gd name="T42" fmla="*/ 2147483647 w 4619"/>
              <a:gd name="T43" fmla="*/ 2147483647 h 4617"/>
              <a:gd name="T44" fmla="*/ 2147483647 w 4619"/>
              <a:gd name="T45" fmla="*/ 2147483647 h 4617"/>
              <a:gd name="T46" fmla="*/ 0 w 4619"/>
              <a:gd name="T47" fmla="*/ 2147483647 h 4617"/>
              <a:gd name="T48" fmla="*/ 0 w 4619"/>
              <a:gd name="T49" fmla="*/ 2147483647 h 4617"/>
              <a:gd name="T50" fmla="*/ 2147483647 w 4619"/>
              <a:gd name="T51" fmla="*/ 2147483647 h 4617"/>
              <a:gd name="T52" fmla="*/ 2147483647 w 4619"/>
              <a:gd name="T53" fmla="*/ 2147483647 h 4617"/>
              <a:gd name="T54" fmla="*/ 2147483647 w 4619"/>
              <a:gd name="T55" fmla="*/ 2147483647 h 4617"/>
              <a:gd name="T56" fmla="*/ 2147483647 w 4619"/>
              <a:gd name="T57" fmla="*/ 2147483647 h 4617"/>
              <a:gd name="T58" fmla="*/ 2147483647 w 4619"/>
              <a:gd name="T59" fmla="*/ 2147483647 h 4617"/>
              <a:gd name="T60" fmla="*/ 2147483647 w 4619"/>
              <a:gd name="T61" fmla="*/ 2147483647 h 4617"/>
              <a:gd name="T62" fmla="*/ 2147483647 w 4619"/>
              <a:gd name="T63" fmla="*/ 2147483647 h 4617"/>
              <a:gd name="T64" fmla="*/ 2147483647 w 4619"/>
              <a:gd name="T65" fmla="*/ 2147483647 h 4617"/>
              <a:gd name="T66" fmla="*/ 2147483647 w 4619"/>
              <a:gd name="T67" fmla="*/ 2147483647 h 4617"/>
              <a:gd name="T68" fmla="*/ 2147483647 w 4619"/>
              <a:gd name="T69" fmla="*/ 2147483647 h 4617"/>
              <a:gd name="T70" fmla="*/ 2147483647 w 4619"/>
              <a:gd name="T71" fmla="*/ 2147483647 h 4617"/>
              <a:gd name="T72" fmla="*/ 2147483647 w 4619"/>
              <a:gd name="T73" fmla="*/ 0 h 46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19"/>
              <a:gd name="T112" fmla="*/ 0 h 4617"/>
              <a:gd name="T113" fmla="*/ 4619 w 4619"/>
              <a:gd name="T114" fmla="*/ 4617 h 46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19" h="4617">
                <a:moveTo>
                  <a:pt x="2311" y="0"/>
                </a:moveTo>
                <a:lnTo>
                  <a:pt x="4619" y="2308"/>
                </a:lnTo>
                <a:lnTo>
                  <a:pt x="2311" y="4617"/>
                </a:lnTo>
                <a:lnTo>
                  <a:pt x="2041" y="4347"/>
                </a:lnTo>
                <a:lnTo>
                  <a:pt x="2394" y="3995"/>
                </a:lnTo>
                <a:lnTo>
                  <a:pt x="2394" y="4288"/>
                </a:lnTo>
                <a:lnTo>
                  <a:pt x="2606" y="4288"/>
                </a:lnTo>
                <a:lnTo>
                  <a:pt x="2606" y="3633"/>
                </a:lnTo>
                <a:lnTo>
                  <a:pt x="1951" y="3633"/>
                </a:lnTo>
                <a:lnTo>
                  <a:pt x="1951" y="3846"/>
                </a:lnTo>
                <a:lnTo>
                  <a:pt x="2245" y="3846"/>
                </a:lnTo>
                <a:lnTo>
                  <a:pt x="1892" y="4196"/>
                </a:lnTo>
                <a:lnTo>
                  <a:pt x="1623" y="3926"/>
                </a:lnTo>
                <a:lnTo>
                  <a:pt x="2753" y="2796"/>
                </a:lnTo>
                <a:lnTo>
                  <a:pt x="0" y="2796"/>
                </a:lnTo>
                <a:lnTo>
                  <a:pt x="0" y="2415"/>
                </a:lnTo>
                <a:lnTo>
                  <a:pt x="499" y="2415"/>
                </a:lnTo>
                <a:lnTo>
                  <a:pt x="291" y="2621"/>
                </a:lnTo>
                <a:lnTo>
                  <a:pt x="440" y="2772"/>
                </a:lnTo>
                <a:lnTo>
                  <a:pt x="903" y="2308"/>
                </a:lnTo>
                <a:lnTo>
                  <a:pt x="440" y="1845"/>
                </a:lnTo>
                <a:lnTo>
                  <a:pt x="291" y="1996"/>
                </a:lnTo>
                <a:lnTo>
                  <a:pt x="499" y="2202"/>
                </a:lnTo>
                <a:lnTo>
                  <a:pt x="0" y="2202"/>
                </a:lnTo>
                <a:lnTo>
                  <a:pt x="0" y="1821"/>
                </a:lnTo>
                <a:lnTo>
                  <a:pt x="2753" y="1821"/>
                </a:lnTo>
                <a:lnTo>
                  <a:pt x="1623" y="691"/>
                </a:lnTo>
                <a:lnTo>
                  <a:pt x="1892" y="421"/>
                </a:lnTo>
                <a:lnTo>
                  <a:pt x="2245" y="771"/>
                </a:lnTo>
                <a:lnTo>
                  <a:pt x="1951" y="771"/>
                </a:lnTo>
                <a:lnTo>
                  <a:pt x="1951" y="984"/>
                </a:lnTo>
                <a:lnTo>
                  <a:pt x="2606" y="984"/>
                </a:lnTo>
                <a:lnTo>
                  <a:pt x="2606" y="329"/>
                </a:lnTo>
                <a:lnTo>
                  <a:pt x="2394" y="329"/>
                </a:lnTo>
                <a:lnTo>
                  <a:pt x="2394" y="622"/>
                </a:lnTo>
                <a:lnTo>
                  <a:pt x="2041" y="270"/>
                </a:lnTo>
                <a:lnTo>
                  <a:pt x="2311" y="0"/>
                </a:lnTo>
                <a:close/>
              </a:path>
            </a:pathLst>
          </a:custGeom>
          <a:solidFill>
            <a:schemeClr val="accent1">
              <a:lumMod val="20000"/>
              <a:lumOff val="80000"/>
            </a:schemeClr>
          </a:solidFill>
          <a:ln w="9525">
            <a:noFill/>
            <a:miter lim="800000"/>
            <a:headEnd/>
            <a:tailEnd/>
          </a:ln>
        </p:spPr>
        <p:txBody>
          <a:bodyPr/>
          <a:lstStyle/>
          <a:p>
            <a:endParaRPr lang="en-US"/>
          </a:p>
        </p:txBody>
      </p:sp>
      <p:sp>
        <p:nvSpPr>
          <p:cNvPr id="41" name="TextBox 4">
            <a:extLst>
              <a:ext uri="{FF2B5EF4-FFF2-40B4-BE49-F238E27FC236}">
                <a16:creationId xmlns:a16="http://schemas.microsoft.com/office/drawing/2014/main" id="{7D2780F7-2B30-2D49-9A5D-307D14384D1F}"/>
              </a:ext>
            </a:extLst>
          </p:cNvPr>
          <p:cNvSpPr txBox="1">
            <a:spLocks noChangeArrowheads="1"/>
          </p:cNvSpPr>
          <p:nvPr/>
        </p:nvSpPr>
        <p:spPr bwMode="auto">
          <a:xfrm>
            <a:off x="2594222" y="2176629"/>
            <a:ext cx="4171188" cy="2708434"/>
          </a:xfrm>
          <a:prstGeom prst="rect">
            <a:avLst/>
          </a:prstGeom>
          <a:noFill/>
          <a:ln w="9525">
            <a:noFill/>
            <a:miter lim="800000"/>
            <a:headEnd/>
            <a:tailEnd/>
          </a:ln>
        </p:spPr>
        <p:txBody>
          <a:bodyPr wrap="square">
            <a:spAutoFit/>
          </a:bodyPr>
          <a:lstStyle/>
          <a:p>
            <a:pPr algn="just">
              <a:spcBef>
                <a:spcPct val="50000"/>
              </a:spcBef>
            </a:pPr>
            <a:r>
              <a:rPr lang="en-US" altLang="zh-CN" sz="2000" b="1" dirty="0">
                <a:latin typeface="Agency FB" panose="020B0503020202020204" pitchFamily="34" charset="0"/>
              </a:rPr>
              <a:t>Experience &amp; Reputation in Broad ranging with many leading manufacturers Optic Fibre Company’s  &amp; Equipment's.</a:t>
            </a:r>
          </a:p>
          <a:p>
            <a:pPr algn="just">
              <a:spcBef>
                <a:spcPct val="50000"/>
              </a:spcBef>
            </a:pPr>
            <a:r>
              <a:rPr lang="en-US" altLang="zh-CN" sz="2000" b="1" dirty="0">
                <a:latin typeface="Agency FB" panose="020B0503020202020204" pitchFamily="34" charset="0"/>
              </a:rPr>
              <a:t>Service excellence on providing top Quality throughout its portfolio of services. All work delivered through the company or its subcontractors will be supported for the duration of guarantee period.</a:t>
            </a:r>
            <a:endParaRPr lang="zh-CN" altLang="en-US" sz="2000" b="1" dirty="0">
              <a:latin typeface="Agency FB" panose="020B0503020202020204" pitchFamily="34" charset="0"/>
            </a:endParaRPr>
          </a:p>
        </p:txBody>
      </p:sp>
      <p:sp>
        <p:nvSpPr>
          <p:cNvPr id="43" name="椭圆 43">
            <a:extLst>
              <a:ext uri="{FF2B5EF4-FFF2-40B4-BE49-F238E27FC236}">
                <a16:creationId xmlns:a16="http://schemas.microsoft.com/office/drawing/2014/main" id="{42B21748-E43D-8349-A8CF-899F242EFEE9}"/>
              </a:ext>
            </a:extLst>
          </p:cNvPr>
          <p:cNvSpPr/>
          <p:nvPr/>
        </p:nvSpPr>
        <p:spPr>
          <a:xfrm>
            <a:off x="8051588" y="2839089"/>
            <a:ext cx="1926208" cy="2193757"/>
          </a:xfrm>
          <a:prstGeom prst="ellipse">
            <a:avLst/>
          </a:prstGeom>
          <a:solidFill>
            <a:srgbClr val="D76739"/>
          </a:solidFill>
          <a:ln w="19050" cap="rnd"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rebuchet MS" panose="020B0603020202020204"/>
              <a:ea typeface="华文新魏" panose="02010800040101010101" pitchFamily="2" charset="-122"/>
              <a:cs typeface="+mn-cs"/>
            </a:endParaRPr>
          </a:p>
        </p:txBody>
      </p:sp>
      <p:grpSp>
        <p:nvGrpSpPr>
          <p:cNvPr id="44" name="组合 20">
            <a:extLst>
              <a:ext uri="{FF2B5EF4-FFF2-40B4-BE49-F238E27FC236}">
                <a16:creationId xmlns:a16="http://schemas.microsoft.com/office/drawing/2014/main" id="{1CF67718-587A-EA47-A29A-BD9C2675AD7B}"/>
              </a:ext>
            </a:extLst>
          </p:cNvPr>
          <p:cNvGrpSpPr>
            <a:grpSpLocks/>
          </p:cNvGrpSpPr>
          <p:nvPr/>
        </p:nvGrpSpPr>
        <p:grpSpPr bwMode="auto">
          <a:xfrm rot="20532620">
            <a:off x="7916657" y="1100043"/>
            <a:ext cx="1909413" cy="1642255"/>
            <a:chOff x="6031804" y="3124235"/>
            <a:chExt cx="1472082" cy="1291771"/>
          </a:xfrm>
          <a:solidFill>
            <a:schemeClr val="accent3">
              <a:lumMod val="75000"/>
            </a:schemeClr>
          </a:solidFill>
        </p:grpSpPr>
        <p:sp>
          <p:nvSpPr>
            <p:cNvPr id="45" name="椭圆 38">
              <a:extLst>
                <a:ext uri="{FF2B5EF4-FFF2-40B4-BE49-F238E27FC236}">
                  <a16:creationId xmlns:a16="http://schemas.microsoft.com/office/drawing/2014/main" id="{7AA4D6BD-51D5-144D-BA64-3CA751FDD91D}"/>
                </a:ext>
              </a:extLst>
            </p:cNvPr>
            <p:cNvSpPr/>
            <p:nvPr/>
          </p:nvSpPr>
          <p:spPr>
            <a:xfrm>
              <a:off x="6211843" y="3124235"/>
              <a:ext cx="1292043" cy="12917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6" name="任意多边形 39">
              <a:extLst>
                <a:ext uri="{FF2B5EF4-FFF2-40B4-BE49-F238E27FC236}">
                  <a16:creationId xmlns:a16="http://schemas.microsoft.com/office/drawing/2014/main" id="{ECED4235-1509-CF4D-A110-BA7A2CF11C66}"/>
                </a:ext>
              </a:extLst>
            </p:cNvPr>
            <p:cNvSpPr/>
            <p:nvPr/>
          </p:nvSpPr>
          <p:spPr>
            <a:xfrm rot="16200000">
              <a:off x="6201420" y="3113509"/>
              <a:ext cx="973992" cy="1313224"/>
            </a:xfrm>
            <a:custGeom>
              <a:avLst/>
              <a:gdLst>
                <a:gd name="connsiteX0" fmla="*/ 973354 w 973354"/>
                <a:gd name="connsiteY0" fmla="*/ 826196 h 1312873"/>
                <a:gd name="connsiteX1" fmla="*/ 486677 w 973354"/>
                <a:gd name="connsiteY1" fmla="*/ 1312873 h 1312873"/>
                <a:gd name="connsiteX2" fmla="*/ 0 w 973354"/>
                <a:gd name="connsiteY2" fmla="*/ 826196 h 1312873"/>
                <a:gd name="connsiteX3" fmla="*/ 297240 w 973354"/>
                <a:gd name="connsiteY3" fmla="*/ 377765 h 1312873"/>
                <a:gd name="connsiteX4" fmla="*/ 349513 w 973354"/>
                <a:gd name="connsiteY4" fmla="*/ 361539 h 1312873"/>
                <a:gd name="connsiteX5" fmla="*/ 464302 w 973354"/>
                <a:gd name="connsiteY5" fmla="*/ 0 h 1312873"/>
                <a:gd name="connsiteX6" fmla="*/ 574924 w 973354"/>
                <a:gd name="connsiteY6" fmla="*/ 348415 h 1312873"/>
                <a:gd name="connsiteX7" fmla="*/ 584759 w 973354"/>
                <a:gd name="connsiteY7" fmla="*/ 349407 h 1312873"/>
                <a:gd name="connsiteX8" fmla="*/ 973354 w 973354"/>
                <a:gd name="connsiteY8" fmla="*/ 826196 h 13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354" h="1312873">
                  <a:moveTo>
                    <a:pt x="973354" y="826196"/>
                  </a:moveTo>
                  <a:cubicBezTo>
                    <a:pt x="973354" y="1094980"/>
                    <a:pt x="755461" y="1312873"/>
                    <a:pt x="486677" y="1312873"/>
                  </a:cubicBezTo>
                  <a:cubicBezTo>
                    <a:pt x="217893" y="1312873"/>
                    <a:pt x="0" y="1094980"/>
                    <a:pt x="0" y="826196"/>
                  </a:cubicBezTo>
                  <a:cubicBezTo>
                    <a:pt x="0" y="624608"/>
                    <a:pt x="122565" y="451646"/>
                    <a:pt x="297240" y="377765"/>
                  </a:cubicBezTo>
                  <a:lnTo>
                    <a:pt x="349513" y="361539"/>
                  </a:lnTo>
                  <a:lnTo>
                    <a:pt x="464302" y="0"/>
                  </a:lnTo>
                  <a:lnTo>
                    <a:pt x="574924" y="348415"/>
                  </a:lnTo>
                  <a:lnTo>
                    <a:pt x="584759" y="349407"/>
                  </a:lnTo>
                  <a:cubicBezTo>
                    <a:pt x="806530" y="394788"/>
                    <a:pt x="973354" y="591010"/>
                    <a:pt x="973354" y="8261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47" name="任意多边形 39">
            <a:extLst>
              <a:ext uri="{FF2B5EF4-FFF2-40B4-BE49-F238E27FC236}">
                <a16:creationId xmlns:a16="http://schemas.microsoft.com/office/drawing/2014/main" id="{B2DA45F8-B8E2-C745-9EE6-E681BC5B5D86}"/>
              </a:ext>
            </a:extLst>
          </p:cNvPr>
          <p:cNvSpPr/>
          <p:nvPr/>
        </p:nvSpPr>
        <p:spPr bwMode="auto">
          <a:xfrm rot="16200000">
            <a:off x="7994244" y="2872303"/>
            <a:ext cx="1571129" cy="2074687"/>
          </a:xfrm>
          <a:custGeom>
            <a:avLst/>
            <a:gdLst>
              <a:gd name="connsiteX0" fmla="*/ 973354 w 973354"/>
              <a:gd name="connsiteY0" fmla="*/ 826196 h 1312873"/>
              <a:gd name="connsiteX1" fmla="*/ 486677 w 973354"/>
              <a:gd name="connsiteY1" fmla="*/ 1312873 h 1312873"/>
              <a:gd name="connsiteX2" fmla="*/ 0 w 973354"/>
              <a:gd name="connsiteY2" fmla="*/ 826196 h 1312873"/>
              <a:gd name="connsiteX3" fmla="*/ 297240 w 973354"/>
              <a:gd name="connsiteY3" fmla="*/ 377765 h 1312873"/>
              <a:gd name="connsiteX4" fmla="*/ 349513 w 973354"/>
              <a:gd name="connsiteY4" fmla="*/ 361539 h 1312873"/>
              <a:gd name="connsiteX5" fmla="*/ 464302 w 973354"/>
              <a:gd name="connsiteY5" fmla="*/ 0 h 1312873"/>
              <a:gd name="connsiteX6" fmla="*/ 574924 w 973354"/>
              <a:gd name="connsiteY6" fmla="*/ 348415 h 1312873"/>
              <a:gd name="connsiteX7" fmla="*/ 584759 w 973354"/>
              <a:gd name="connsiteY7" fmla="*/ 349407 h 1312873"/>
              <a:gd name="connsiteX8" fmla="*/ 973354 w 973354"/>
              <a:gd name="connsiteY8" fmla="*/ 826196 h 13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354" h="1312873">
                <a:moveTo>
                  <a:pt x="973354" y="826196"/>
                </a:moveTo>
                <a:cubicBezTo>
                  <a:pt x="973354" y="1094980"/>
                  <a:pt x="755461" y="1312873"/>
                  <a:pt x="486677" y="1312873"/>
                </a:cubicBezTo>
                <a:cubicBezTo>
                  <a:pt x="217893" y="1312873"/>
                  <a:pt x="0" y="1094980"/>
                  <a:pt x="0" y="826196"/>
                </a:cubicBezTo>
                <a:cubicBezTo>
                  <a:pt x="0" y="624608"/>
                  <a:pt x="122565" y="451646"/>
                  <a:pt x="297240" y="377765"/>
                </a:cubicBezTo>
                <a:lnTo>
                  <a:pt x="349513" y="361539"/>
                </a:lnTo>
                <a:lnTo>
                  <a:pt x="464302" y="0"/>
                </a:lnTo>
                <a:lnTo>
                  <a:pt x="574924" y="348415"/>
                </a:lnTo>
                <a:lnTo>
                  <a:pt x="584759" y="349407"/>
                </a:lnTo>
                <a:cubicBezTo>
                  <a:pt x="806530" y="394788"/>
                  <a:pt x="973354" y="591010"/>
                  <a:pt x="973354" y="826196"/>
                </a:cubicBezTo>
                <a:close/>
              </a:path>
            </a:pathLst>
          </a:custGeom>
          <a:solidFill>
            <a:srgbClr val="F0D2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8" name="任意多边形 39">
            <a:extLst>
              <a:ext uri="{FF2B5EF4-FFF2-40B4-BE49-F238E27FC236}">
                <a16:creationId xmlns:a16="http://schemas.microsoft.com/office/drawing/2014/main" id="{5DA6120D-679E-714A-A1DB-7F6755689F7A}"/>
              </a:ext>
            </a:extLst>
          </p:cNvPr>
          <p:cNvSpPr/>
          <p:nvPr/>
        </p:nvSpPr>
        <p:spPr bwMode="auto">
          <a:xfrm rot="15104821">
            <a:off x="8301091" y="1201028"/>
            <a:ext cx="1136553" cy="1458532"/>
          </a:xfrm>
          <a:custGeom>
            <a:avLst/>
            <a:gdLst>
              <a:gd name="connsiteX0" fmla="*/ 973354 w 973354"/>
              <a:gd name="connsiteY0" fmla="*/ 826196 h 1312873"/>
              <a:gd name="connsiteX1" fmla="*/ 486677 w 973354"/>
              <a:gd name="connsiteY1" fmla="*/ 1312873 h 1312873"/>
              <a:gd name="connsiteX2" fmla="*/ 0 w 973354"/>
              <a:gd name="connsiteY2" fmla="*/ 826196 h 1312873"/>
              <a:gd name="connsiteX3" fmla="*/ 297240 w 973354"/>
              <a:gd name="connsiteY3" fmla="*/ 377765 h 1312873"/>
              <a:gd name="connsiteX4" fmla="*/ 349513 w 973354"/>
              <a:gd name="connsiteY4" fmla="*/ 361539 h 1312873"/>
              <a:gd name="connsiteX5" fmla="*/ 464302 w 973354"/>
              <a:gd name="connsiteY5" fmla="*/ 0 h 1312873"/>
              <a:gd name="connsiteX6" fmla="*/ 574924 w 973354"/>
              <a:gd name="connsiteY6" fmla="*/ 348415 h 1312873"/>
              <a:gd name="connsiteX7" fmla="*/ 584759 w 973354"/>
              <a:gd name="connsiteY7" fmla="*/ 349407 h 1312873"/>
              <a:gd name="connsiteX8" fmla="*/ 973354 w 973354"/>
              <a:gd name="connsiteY8" fmla="*/ 826196 h 13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354" h="1312873">
                <a:moveTo>
                  <a:pt x="973354" y="826196"/>
                </a:moveTo>
                <a:cubicBezTo>
                  <a:pt x="973354" y="1094980"/>
                  <a:pt x="755461" y="1312873"/>
                  <a:pt x="486677" y="1312873"/>
                </a:cubicBezTo>
                <a:cubicBezTo>
                  <a:pt x="217893" y="1312873"/>
                  <a:pt x="0" y="1094980"/>
                  <a:pt x="0" y="826196"/>
                </a:cubicBezTo>
                <a:cubicBezTo>
                  <a:pt x="0" y="624608"/>
                  <a:pt x="122565" y="451646"/>
                  <a:pt x="297240" y="377765"/>
                </a:cubicBezTo>
                <a:lnTo>
                  <a:pt x="349513" y="361539"/>
                </a:lnTo>
                <a:lnTo>
                  <a:pt x="464302" y="0"/>
                </a:lnTo>
                <a:lnTo>
                  <a:pt x="574924" y="348415"/>
                </a:lnTo>
                <a:lnTo>
                  <a:pt x="584759" y="349407"/>
                </a:lnTo>
                <a:cubicBezTo>
                  <a:pt x="806530" y="394788"/>
                  <a:pt x="973354" y="591010"/>
                  <a:pt x="973354" y="826196"/>
                </a:cubicBezTo>
                <a:close/>
              </a:path>
            </a:pathLst>
          </a:custGeom>
          <a:solidFill>
            <a:srgbClr val="F0D2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 name="文本框 36">
            <a:extLst>
              <a:ext uri="{FF2B5EF4-FFF2-40B4-BE49-F238E27FC236}">
                <a16:creationId xmlns:a16="http://schemas.microsoft.com/office/drawing/2014/main" id="{EDD6D005-515F-164B-A666-FF4ECD5B1074}"/>
              </a:ext>
            </a:extLst>
          </p:cNvPr>
          <p:cNvSpPr txBox="1"/>
          <p:nvPr/>
        </p:nvSpPr>
        <p:spPr>
          <a:xfrm>
            <a:off x="8421601" y="1538277"/>
            <a:ext cx="1198731"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rPr>
              <a:t>Pursuing Dreams</a:t>
            </a:r>
            <a:endParaRPr kumimoji="0" lang="zh-CN" altLang="en-US" sz="1800" b="1" i="0" u="none" strike="noStrike" kern="0" cap="none" spc="0" normalizeH="0" baseline="0" noProof="0" dirty="0">
              <a:ln>
                <a:noFill/>
              </a:ln>
              <a:solidFill>
                <a:prstClr val="black"/>
              </a:solidFill>
              <a:effectLst/>
              <a:uLnTx/>
              <a:uFillTx/>
              <a:ea typeface="微软雅黑" panose="020B0503020204020204" pitchFamily="34" charset="-122"/>
            </a:endParaRPr>
          </a:p>
        </p:txBody>
      </p:sp>
      <p:sp>
        <p:nvSpPr>
          <p:cNvPr id="50" name="文本框 47">
            <a:extLst>
              <a:ext uri="{FF2B5EF4-FFF2-40B4-BE49-F238E27FC236}">
                <a16:creationId xmlns:a16="http://schemas.microsoft.com/office/drawing/2014/main" id="{869D5C3B-63C0-3B40-B92E-A28151296E61}"/>
              </a:ext>
            </a:extLst>
          </p:cNvPr>
          <p:cNvSpPr txBox="1">
            <a:spLocks noChangeArrowheads="1"/>
          </p:cNvSpPr>
          <p:nvPr/>
        </p:nvSpPr>
        <p:spPr bwMode="auto">
          <a:xfrm>
            <a:off x="8278588" y="3371772"/>
            <a:ext cx="1778000" cy="1323439"/>
          </a:xfrm>
          <a:prstGeom prst="rect">
            <a:avLst/>
          </a:prstGeom>
          <a:noFill/>
          <a:ln w="9525">
            <a:noFill/>
            <a:miter lim="800000"/>
            <a:headEnd/>
            <a:tailEnd/>
          </a:ln>
        </p:spPr>
        <p:txBody>
          <a:bodyPr wrap="square">
            <a:spAutoFit/>
          </a:bodyPr>
          <a:lstStyle/>
          <a:p>
            <a:pPr algn="ctr">
              <a:spcBef>
                <a:spcPct val="50000"/>
              </a:spcBef>
            </a:pPr>
            <a:r>
              <a:rPr lang="en-US" altLang="zh-CN" sz="2000" b="1" dirty="0">
                <a:solidFill>
                  <a:prstClr val="black"/>
                </a:solidFill>
                <a:latin typeface="Agency FB" panose="020B0503020202020204" pitchFamily="34" charset="0"/>
              </a:rPr>
              <a:t>Attracting customers, using contemporary approach</a:t>
            </a:r>
            <a:endParaRPr lang="en-US" altLang="zh-CN" sz="2000" b="1" dirty="0">
              <a:solidFill>
                <a:prstClr val="black"/>
              </a:solidFill>
              <a:latin typeface="Agency FB" panose="020B0503020202020204" pitchFamily="34" charset="0"/>
              <a:ea typeface="微软雅黑" pitchFamily="34" charset="-122"/>
            </a:endParaRPr>
          </a:p>
        </p:txBody>
      </p:sp>
      <p:pic>
        <p:nvPicPr>
          <p:cNvPr id="51" name="Picture Placeholder 29" descr="Color swatch deep taupe">
            <a:extLst>
              <a:ext uri="{FF2B5EF4-FFF2-40B4-BE49-F238E27FC236}">
                <a16:creationId xmlns:a16="http://schemas.microsoft.com/office/drawing/2014/main" id="{54AA5E66-3716-B848-8B10-E9DBE1B63709}"/>
              </a:ext>
            </a:extLst>
          </p:cNvPr>
          <p:cNvPicPr>
            <a:picLocks noChangeAspect="1"/>
          </p:cNvPicPr>
          <p:nvPr/>
        </p:nvPicPr>
        <p:blipFill rotWithShape="1">
          <a:blip r:embed="rId5"/>
          <a:srcRect l="257" r="257" b="35364"/>
          <a:stretch/>
        </p:blipFill>
        <p:spPr>
          <a:xfrm rot="3405654">
            <a:off x="6341899" y="414550"/>
            <a:ext cx="520817" cy="450245"/>
          </a:xfrm>
          <a:prstGeom prst="rect">
            <a:avLst/>
          </a:prstGeom>
          <a:ln>
            <a:solidFill>
              <a:schemeClr val="accent5">
                <a:lumMod val="60000"/>
                <a:lumOff val="40000"/>
              </a:schemeClr>
            </a:solidFill>
          </a:ln>
        </p:spPr>
      </p:pic>
      <p:pic>
        <p:nvPicPr>
          <p:cNvPr id="52" name="Picture Placeholder 29" descr="Color swatch deep taupe">
            <a:extLst>
              <a:ext uri="{FF2B5EF4-FFF2-40B4-BE49-F238E27FC236}">
                <a16:creationId xmlns:a16="http://schemas.microsoft.com/office/drawing/2014/main" id="{B2CD0A65-3A26-954A-9A9D-02369CB7C895}"/>
              </a:ext>
            </a:extLst>
          </p:cNvPr>
          <p:cNvPicPr>
            <a:picLocks noChangeAspect="1"/>
          </p:cNvPicPr>
          <p:nvPr/>
        </p:nvPicPr>
        <p:blipFill rotWithShape="1">
          <a:blip r:embed="rId5"/>
          <a:srcRect l="257" r="257" b="35364"/>
          <a:stretch/>
        </p:blipFill>
        <p:spPr>
          <a:xfrm rot="3405654">
            <a:off x="8512855" y="5470625"/>
            <a:ext cx="520817" cy="450245"/>
          </a:xfrm>
          <a:prstGeom prst="rect">
            <a:avLst/>
          </a:prstGeom>
          <a:ln>
            <a:solidFill>
              <a:schemeClr val="accent5">
                <a:lumMod val="60000"/>
                <a:lumOff val="40000"/>
              </a:schemeClr>
            </a:solidFill>
          </a:ln>
        </p:spPr>
      </p:pic>
      <p:pic>
        <p:nvPicPr>
          <p:cNvPr id="53" name="Picture Placeholder 29" descr="Color swatch deep taupe">
            <a:extLst>
              <a:ext uri="{FF2B5EF4-FFF2-40B4-BE49-F238E27FC236}">
                <a16:creationId xmlns:a16="http://schemas.microsoft.com/office/drawing/2014/main" id="{20968D44-E475-754B-BE91-0301A2839D1E}"/>
              </a:ext>
            </a:extLst>
          </p:cNvPr>
          <p:cNvPicPr>
            <a:picLocks noChangeAspect="1"/>
          </p:cNvPicPr>
          <p:nvPr/>
        </p:nvPicPr>
        <p:blipFill rotWithShape="1">
          <a:blip r:embed="rId5"/>
          <a:srcRect l="257" r="257" b="35364"/>
          <a:stretch/>
        </p:blipFill>
        <p:spPr>
          <a:xfrm rot="3405654">
            <a:off x="1795191" y="4307686"/>
            <a:ext cx="520817" cy="450245"/>
          </a:xfrm>
          <a:prstGeom prst="rect">
            <a:avLst/>
          </a:prstGeom>
          <a:ln>
            <a:solidFill>
              <a:schemeClr val="accent5">
                <a:lumMod val="60000"/>
                <a:lumOff val="40000"/>
              </a:schemeClr>
            </a:solidFill>
          </a:ln>
        </p:spPr>
      </p:pic>
      <p:sp>
        <p:nvSpPr>
          <p:cNvPr id="54" name="TextBox 6">
            <a:extLst>
              <a:ext uri="{FF2B5EF4-FFF2-40B4-BE49-F238E27FC236}">
                <a16:creationId xmlns:a16="http://schemas.microsoft.com/office/drawing/2014/main" id="{30376B68-3FB4-1541-896B-E0DBBB0765FA}"/>
              </a:ext>
            </a:extLst>
          </p:cNvPr>
          <p:cNvSpPr txBox="1">
            <a:spLocks noChangeArrowheads="1"/>
          </p:cNvSpPr>
          <p:nvPr/>
        </p:nvSpPr>
        <p:spPr bwMode="auto">
          <a:xfrm>
            <a:off x="1969974" y="5215924"/>
            <a:ext cx="5112649" cy="1323439"/>
          </a:xfrm>
          <a:prstGeom prst="rect">
            <a:avLst/>
          </a:prstGeom>
          <a:noFill/>
          <a:ln w="9525">
            <a:noFill/>
            <a:miter lim="800000"/>
            <a:headEnd/>
            <a:tailEnd/>
          </a:ln>
        </p:spPr>
        <p:txBody>
          <a:bodyPr wrap="square">
            <a:spAutoFit/>
          </a:bodyPr>
          <a:lstStyle/>
          <a:p>
            <a:pPr algn="just">
              <a:spcBef>
                <a:spcPct val="50000"/>
              </a:spcBef>
            </a:pPr>
            <a:r>
              <a:rPr lang="en-US" altLang="zh-CN" sz="2000" b="1" dirty="0">
                <a:latin typeface="Agency FB" panose="020B0503020202020204" pitchFamily="34" charset="0"/>
              </a:rPr>
              <a:t>Provision of platform for government, nongovernmental agencies, corporate bodies and individuals to create new possibilities in realizing  professional and corporate visions and dreams </a:t>
            </a:r>
            <a:endParaRPr lang="zh-CN" altLang="en-US" sz="2000" b="1" dirty="0">
              <a:latin typeface="Agency FB" panose="020B0503020202020204" pitchFamily="34" charset="0"/>
            </a:endParaRPr>
          </a:p>
        </p:txBody>
      </p:sp>
      <p:sp>
        <p:nvSpPr>
          <p:cNvPr id="55" name="文本框 27">
            <a:extLst>
              <a:ext uri="{FF2B5EF4-FFF2-40B4-BE49-F238E27FC236}">
                <a16:creationId xmlns:a16="http://schemas.microsoft.com/office/drawing/2014/main" id="{EFE6742C-B87F-2E48-BE6F-4F0EA4272270}"/>
              </a:ext>
            </a:extLst>
          </p:cNvPr>
          <p:cNvSpPr txBox="1">
            <a:spLocks noChangeArrowheads="1"/>
          </p:cNvSpPr>
          <p:nvPr/>
        </p:nvSpPr>
        <p:spPr bwMode="auto">
          <a:xfrm>
            <a:off x="692727" y="1504486"/>
            <a:ext cx="12840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2"/>
                </a:solidFill>
                <a:latin typeface="Landor Corp S Light" pitchFamily="18" charset="0"/>
                <a:ea typeface="华文细黑" pitchFamily="2" charset="-122"/>
              </a:defRPr>
            </a:lvl1pPr>
            <a:lvl2pPr marL="742950" indent="-285750" eaLnBrk="0" hangingPunct="0">
              <a:defRPr sz="2200">
                <a:solidFill>
                  <a:schemeClr val="tx2"/>
                </a:solidFill>
                <a:latin typeface="Landor Corp S Light" pitchFamily="18" charset="0"/>
                <a:ea typeface="华文细黑" pitchFamily="2" charset="-122"/>
              </a:defRPr>
            </a:lvl2pPr>
            <a:lvl3pPr marL="1143000" indent="-228600" eaLnBrk="0" hangingPunct="0">
              <a:defRPr sz="2200">
                <a:solidFill>
                  <a:schemeClr val="tx2"/>
                </a:solidFill>
                <a:latin typeface="Landor Corp S Light" pitchFamily="18" charset="0"/>
                <a:ea typeface="华文细黑" pitchFamily="2" charset="-122"/>
              </a:defRPr>
            </a:lvl3pPr>
            <a:lvl4pPr marL="1600200" indent="-228600" eaLnBrk="0" hangingPunct="0">
              <a:defRPr sz="2200">
                <a:solidFill>
                  <a:schemeClr val="tx2"/>
                </a:solidFill>
                <a:latin typeface="Landor Corp S Light" pitchFamily="18" charset="0"/>
                <a:ea typeface="华文细黑" pitchFamily="2" charset="-122"/>
              </a:defRPr>
            </a:lvl4pPr>
            <a:lvl5pPr marL="2057400" indent="-228600" eaLnBrk="0" hangingPunct="0">
              <a:defRPr sz="2200">
                <a:solidFill>
                  <a:schemeClr val="tx2"/>
                </a:solidFill>
                <a:latin typeface="Landor Corp S Light" pitchFamily="18" charset="0"/>
                <a:ea typeface="华文细黑" pitchFamily="2" charset="-122"/>
              </a:defRPr>
            </a:lvl5pPr>
            <a:lvl6pPr marL="25146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6pPr>
            <a:lvl7pPr marL="29718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7pPr>
            <a:lvl8pPr marL="34290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8pPr>
            <a:lvl9pPr marL="38862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9pPr>
          </a:lstStyle>
          <a:p>
            <a:pPr algn="ctr" eaLnBrk="1" hangingPunct="1">
              <a:spcBef>
                <a:spcPct val="50000"/>
              </a:spcBef>
              <a:defRPr/>
            </a:pPr>
            <a:r>
              <a:rPr lang="en-US" altLang="zh-CN" sz="1600" b="1" dirty="0">
                <a:solidFill>
                  <a:prstClr val="black"/>
                </a:solidFill>
                <a:latin typeface="Century Gothic" panose="020B0502020202020204"/>
              </a:rPr>
              <a:t>Positioning</a:t>
            </a:r>
            <a:endParaRPr lang="en-US" altLang="zh-CN" sz="1600" b="1" dirty="0">
              <a:solidFill>
                <a:prstClr val="black"/>
              </a:solidFill>
              <a:latin typeface="Century Gothic" panose="020B0502020202020204"/>
              <a:ea typeface="微软雅黑" pitchFamily="34" charset="-122"/>
            </a:endParaRPr>
          </a:p>
        </p:txBody>
      </p:sp>
      <p:sp>
        <p:nvSpPr>
          <p:cNvPr id="56" name="文本框 28">
            <a:extLst>
              <a:ext uri="{FF2B5EF4-FFF2-40B4-BE49-F238E27FC236}">
                <a16:creationId xmlns:a16="http://schemas.microsoft.com/office/drawing/2014/main" id="{B0A36973-AE1E-5A40-A516-B549167B056E}"/>
              </a:ext>
            </a:extLst>
          </p:cNvPr>
          <p:cNvSpPr txBox="1">
            <a:spLocks noChangeArrowheads="1"/>
          </p:cNvSpPr>
          <p:nvPr/>
        </p:nvSpPr>
        <p:spPr bwMode="auto">
          <a:xfrm>
            <a:off x="536880" y="3221132"/>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2"/>
                </a:solidFill>
                <a:latin typeface="Landor Corp S Light" pitchFamily="18" charset="0"/>
                <a:ea typeface="华文细黑" pitchFamily="2" charset="-122"/>
              </a:defRPr>
            </a:lvl1pPr>
            <a:lvl2pPr marL="742950" indent="-285750" eaLnBrk="0" hangingPunct="0">
              <a:defRPr sz="2200">
                <a:solidFill>
                  <a:schemeClr val="tx2"/>
                </a:solidFill>
                <a:latin typeface="Landor Corp S Light" pitchFamily="18" charset="0"/>
                <a:ea typeface="华文细黑" pitchFamily="2" charset="-122"/>
              </a:defRPr>
            </a:lvl2pPr>
            <a:lvl3pPr marL="1143000" indent="-228600" eaLnBrk="0" hangingPunct="0">
              <a:defRPr sz="2200">
                <a:solidFill>
                  <a:schemeClr val="tx2"/>
                </a:solidFill>
                <a:latin typeface="Landor Corp S Light" pitchFamily="18" charset="0"/>
                <a:ea typeface="华文细黑" pitchFamily="2" charset="-122"/>
              </a:defRPr>
            </a:lvl3pPr>
            <a:lvl4pPr marL="1600200" indent="-228600" eaLnBrk="0" hangingPunct="0">
              <a:defRPr sz="2200">
                <a:solidFill>
                  <a:schemeClr val="tx2"/>
                </a:solidFill>
                <a:latin typeface="Landor Corp S Light" pitchFamily="18" charset="0"/>
                <a:ea typeface="华文细黑" pitchFamily="2" charset="-122"/>
              </a:defRPr>
            </a:lvl4pPr>
            <a:lvl5pPr marL="2057400" indent="-228600" eaLnBrk="0" hangingPunct="0">
              <a:defRPr sz="2200">
                <a:solidFill>
                  <a:schemeClr val="tx2"/>
                </a:solidFill>
                <a:latin typeface="Landor Corp S Light" pitchFamily="18" charset="0"/>
                <a:ea typeface="华文细黑" pitchFamily="2" charset="-122"/>
              </a:defRPr>
            </a:lvl5pPr>
            <a:lvl6pPr marL="25146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6pPr>
            <a:lvl7pPr marL="29718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7pPr>
            <a:lvl8pPr marL="34290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8pPr>
            <a:lvl9pPr marL="38862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9pPr>
          </a:lstStyle>
          <a:p>
            <a:pPr algn="ctr" eaLnBrk="1" hangingPunct="1">
              <a:spcBef>
                <a:spcPct val="50000"/>
              </a:spcBef>
              <a:defRPr/>
            </a:pPr>
            <a:r>
              <a:rPr lang="en-US" altLang="zh-CN" sz="2800" b="1" dirty="0">
                <a:solidFill>
                  <a:prstClr val="black"/>
                </a:solidFill>
                <a:latin typeface="Century Gothic" panose="020B0502020202020204"/>
              </a:rPr>
              <a:t>Goal</a:t>
            </a:r>
            <a:endParaRPr lang="en-US" altLang="zh-CN" sz="2800" b="1" dirty="0">
              <a:solidFill>
                <a:prstClr val="black"/>
              </a:solidFill>
              <a:latin typeface="Century Gothic" panose="020B0502020202020204"/>
              <a:ea typeface="微软雅黑" pitchFamily="34" charset="-122"/>
            </a:endParaRPr>
          </a:p>
        </p:txBody>
      </p:sp>
      <p:sp>
        <p:nvSpPr>
          <p:cNvPr id="58" name="文本框 29">
            <a:extLst>
              <a:ext uri="{FF2B5EF4-FFF2-40B4-BE49-F238E27FC236}">
                <a16:creationId xmlns:a16="http://schemas.microsoft.com/office/drawing/2014/main" id="{BF0840FA-4780-9245-A687-06FA1B9A29C6}"/>
              </a:ext>
            </a:extLst>
          </p:cNvPr>
          <p:cNvSpPr txBox="1">
            <a:spLocks noChangeArrowheads="1"/>
          </p:cNvSpPr>
          <p:nvPr/>
        </p:nvSpPr>
        <p:spPr bwMode="auto">
          <a:xfrm>
            <a:off x="379222" y="5487900"/>
            <a:ext cx="1239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2"/>
                </a:solidFill>
                <a:latin typeface="Landor Corp S Light" pitchFamily="18" charset="0"/>
                <a:ea typeface="华文细黑" pitchFamily="2" charset="-122"/>
              </a:defRPr>
            </a:lvl1pPr>
            <a:lvl2pPr marL="742950" indent="-285750" eaLnBrk="0" hangingPunct="0">
              <a:defRPr sz="2200">
                <a:solidFill>
                  <a:schemeClr val="tx2"/>
                </a:solidFill>
                <a:latin typeface="Landor Corp S Light" pitchFamily="18" charset="0"/>
                <a:ea typeface="华文细黑" pitchFamily="2" charset="-122"/>
              </a:defRPr>
            </a:lvl2pPr>
            <a:lvl3pPr marL="1143000" indent="-228600" eaLnBrk="0" hangingPunct="0">
              <a:defRPr sz="2200">
                <a:solidFill>
                  <a:schemeClr val="tx2"/>
                </a:solidFill>
                <a:latin typeface="Landor Corp S Light" pitchFamily="18" charset="0"/>
                <a:ea typeface="华文细黑" pitchFamily="2" charset="-122"/>
              </a:defRPr>
            </a:lvl3pPr>
            <a:lvl4pPr marL="1600200" indent="-228600" eaLnBrk="0" hangingPunct="0">
              <a:defRPr sz="2200">
                <a:solidFill>
                  <a:schemeClr val="tx2"/>
                </a:solidFill>
                <a:latin typeface="Landor Corp S Light" pitchFamily="18" charset="0"/>
                <a:ea typeface="华文细黑" pitchFamily="2" charset="-122"/>
              </a:defRPr>
            </a:lvl4pPr>
            <a:lvl5pPr marL="2057400" indent="-228600" eaLnBrk="0" hangingPunct="0">
              <a:defRPr sz="2200">
                <a:solidFill>
                  <a:schemeClr val="tx2"/>
                </a:solidFill>
                <a:latin typeface="Landor Corp S Light" pitchFamily="18" charset="0"/>
                <a:ea typeface="华文细黑" pitchFamily="2" charset="-122"/>
              </a:defRPr>
            </a:lvl5pPr>
            <a:lvl6pPr marL="25146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6pPr>
            <a:lvl7pPr marL="29718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7pPr>
            <a:lvl8pPr marL="34290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8pPr>
            <a:lvl9pPr marL="3886200" indent="-228600" eaLnBrk="0" fontAlgn="base" hangingPunct="0">
              <a:spcBef>
                <a:spcPct val="50000"/>
              </a:spcBef>
              <a:spcAft>
                <a:spcPct val="0"/>
              </a:spcAft>
              <a:defRPr sz="2200">
                <a:solidFill>
                  <a:schemeClr val="tx2"/>
                </a:solidFill>
                <a:latin typeface="Landor Corp S Light" pitchFamily="18" charset="0"/>
                <a:ea typeface="华文细黑" pitchFamily="2" charset="-122"/>
              </a:defRPr>
            </a:lvl9pPr>
          </a:lstStyle>
          <a:p>
            <a:pPr algn="ctr" eaLnBrk="1" hangingPunct="1">
              <a:spcBef>
                <a:spcPct val="50000"/>
              </a:spcBef>
              <a:defRPr/>
            </a:pPr>
            <a:r>
              <a:rPr lang="en-US" altLang="zh-CN" sz="2000" b="1" dirty="0">
                <a:solidFill>
                  <a:schemeClr val="tx1"/>
                </a:solidFill>
                <a:latin typeface="Century Gothic" panose="020B0502020202020204"/>
              </a:rPr>
              <a:t>Motto</a:t>
            </a:r>
            <a:endParaRPr lang="en-US" altLang="zh-CN" sz="2000" b="1" dirty="0">
              <a:solidFill>
                <a:schemeClr val="tx1"/>
              </a:solidFill>
              <a:latin typeface="Century Gothic" panose="020B0502020202020204"/>
              <a:ea typeface="微软雅黑" pitchFamily="34" charset="-122"/>
            </a:endParaRPr>
          </a:p>
        </p:txBody>
      </p:sp>
      <p:sp>
        <p:nvSpPr>
          <p:cNvPr id="59" name="Flowchart: Multidocument 8">
            <a:extLst>
              <a:ext uri="{FF2B5EF4-FFF2-40B4-BE49-F238E27FC236}">
                <a16:creationId xmlns:a16="http://schemas.microsoft.com/office/drawing/2014/main" id="{89A866FB-4287-FD49-8616-06DD063C51A6}"/>
              </a:ext>
            </a:extLst>
          </p:cNvPr>
          <p:cNvSpPr/>
          <p:nvPr/>
        </p:nvSpPr>
        <p:spPr>
          <a:xfrm>
            <a:off x="10082908" y="4676035"/>
            <a:ext cx="1636264" cy="1685139"/>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32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32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20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pic>
        <p:nvPicPr>
          <p:cNvPr id="57" name="Picture 56">
            <a:extLst>
              <a:ext uri="{FF2B5EF4-FFF2-40B4-BE49-F238E27FC236}">
                <a16:creationId xmlns:a16="http://schemas.microsoft.com/office/drawing/2014/main" id="{67F364D8-43B4-D943-2DD4-76998EDCA455}"/>
              </a:ext>
            </a:extLst>
          </p:cNvPr>
          <p:cNvPicPr>
            <a:picLocks noChangeAspect="1"/>
          </p:cNvPicPr>
          <p:nvPr/>
        </p:nvPicPr>
        <p:blipFill rotWithShape="1">
          <a:blip r:embed="rId6"/>
          <a:srcRect l="19633" t="9778" r="18217" b="25037"/>
          <a:stretch/>
        </p:blipFill>
        <p:spPr>
          <a:xfrm rot="1053626">
            <a:off x="9592509" y="-108060"/>
            <a:ext cx="2020162" cy="2348537"/>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1294161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37912948-A2D6-5C38-77C6-47894FEC8AEC}"/>
              </a:ext>
            </a:extLst>
          </p:cNvPr>
          <p:cNvSpPr>
            <a:spLocks noChangeArrowheads="1"/>
          </p:cNvSpPr>
          <p:nvPr/>
        </p:nvSpPr>
        <p:spPr bwMode="auto">
          <a:xfrm>
            <a:off x="6498539" y="1857864"/>
            <a:ext cx="1955800" cy="1358900"/>
          </a:xfrm>
          <a:prstGeom prst="roundRect">
            <a:avLst>
              <a:gd name="adj" fmla="val 16667"/>
            </a:avLst>
          </a:prstGeom>
          <a:solidFill>
            <a:srgbClr val="FF00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NG" sz="13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1ooKm of Blowing Services Per Month Per Team</a:t>
            </a:r>
            <a:endParaRPr kumimoji="0" lang="en-US" altLang="en-NG"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NG" sz="1800" b="0" i="0" u="none" strike="noStrike" cap="none" normalizeH="0" baseline="0" dirty="0">
              <a:ln>
                <a:noFill/>
              </a:ln>
              <a:solidFill>
                <a:schemeClr val="tx1"/>
              </a:solidFill>
              <a:effectLst/>
              <a:latin typeface="Arial" panose="020B0604020202020204" pitchFamily="34" charset="0"/>
            </a:endParaRPr>
          </a:p>
        </p:txBody>
      </p:sp>
      <p:sp>
        <p:nvSpPr>
          <p:cNvPr id="4" name="Rounded Rectangle 7">
            <a:extLst>
              <a:ext uri="{FF2B5EF4-FFF2-40B4-BE49-F238E27FC236}">
                <a16:creationId xmlns:a16="http://schemas.microsoft.com/office/drawing/2014/main" id="{BDA96464-B8ED-0076-7FEE-2DBB913CCEF4}"/>
              </a:ext>
            </a:extLst>
          </p:cNvPr>
          <p:cNvSpPr>
            <a:spLocks noChangeArrowheads="1"/>
          </p:cNvSpPr>
          <p:nvPr/>
        </p:nvSpPr>
        <p:spPr bwMode="auto">
          <a:xfrm>
            <a:off x="9008169" y="1660676"/>
            <a:ext cx="1955800" cy="1358900"/>
          </a:xfrm>
          <a:prstGeom prst="roundRect">
            <a:avLst>
              <a:gd name="adj" fmla="val 16667"/>
            </a:avLst>
          </a:prstGeom>
          <a:solidFill>
            <a:srgbClr val="0000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NG" sz="13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30 </a:t>
            </a:r>
            <a:r>
              <a:rPr kumimoji="0" lang="en-US" altLang="en-NG" sz="13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kumimoji="0" lang="en-US" altLang="en-NG" sz="13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144F Dome Joints Per Month Per Slicing Team</a:t>
            </a:r>
            <a:endParaRPr kumimoji="0" lang="en-US" altLang="en-NG" sz="800" b="0" i="0" u="none" strike="noStrike" cap="none" normalizeH="0" baseline="0" dirty="0">
              <a:ln>
                <a:noFill/>
              </a:ln>
              <a:solidFill>
                <a:schemeClr val="tx1"/>
              </a:solidFill>
              <a:effectLst/>
              <a:sym typeface="Symbol"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NG" sz="13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endParaRPr>
          </a:p>
        </p:txBody>
      </p:sp>
      <p:sp>
        <p:nvSpPr>
          <p:cNvPr id="5" name="Rounded Rectangle 5">
            <a:extLst>
              <a:ext uri="{FF2B5EF4-FFF2-40B4-BE49-F238E27FC236}">
                <a16:creationId xmlns:a16="http://schemas.microsoft.com/office/drawing/2014/main" id="{A4484856-E03C-97BF-5FE8-1BFE2E517104}"/>
              </a:ext>
            </a:extLst>
          </p:cNvPr>
          <p:cNvSpPr>
            <a:spLocks noChangeArrowheads="1"/>
          </p:cNvSpPr>
          <p:nvPr/>
        </p:nvSpPr>
        <p:spPr bwMode="auto">
          <a:xfrm>
            <a:off x="3958389" y="1660678"/>
            <a:ext cx="1955800" cy="1358898"/>
          </a:xfrm>
          <a:prstGeom prst="roundRect">
            <a:avLst>
              <a:gd name="adj" fmla="val 16667"/>
            </a:avLst>
          </a:prstGeom>
          <a:solidFill>
            <a:srgbClr val="00B0F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NG"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100 Km of Duct Integrity Testing Per Month Team</a:t>
            </a:r>
            <a:endParaRPr kumimoji="0" lang="en-US" altLang="en-NG"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NG" sz="1800" b="0" i="0" u="none" strike="noStrike" cap="none" normalizeH="0" baseline="0" dirty="0">
              <a:ln>
                <a:noFill/>
              </a:ln>
              <a:solidFill>
                <a:schemeClr val="tx1"/>
              </a:solidFill>
              <a:effectLst/>
              <a:latin typeface="Arial" panose="020B0604020202020204" pitchFamily="34" charset="0"/>
            </a:endParaRPr>
          </a:p>
        </p:txBody>
      </p:sp>
      <p:sp>
        <p:nvSpPr>
          <p:cNvPr id="6" name="Curved Up Arrow 5">
            <a:extLst>
              <a:ext uri="{FF2B5EF4-FFF2-40B4-BE49-F238E27FC236}">
                <a16:creationId xmlns:a16="http://schemas.microsoft.com/office/drawing/2014/main" id="{610F47B6-888E-1A05-44DF-DE25BF2C01C4}"/>
              </a:ext>
            </a:extLst>
          </p:cNvPr>
          <p:cNvSpPr/>
          <p:nvPr/>
        </p:nvSpPr>
        <p:spPr>
          <a:xfrm>
            <a:off x="5057030" y="3225516"/>
            <a:ext cx="1883520" cy="508000"/>
          </a:xfrm>
          <a:prstGeom prst="curvedUpArrow">
            <a:avLst>
              <a:gd name="adj1" fmla="val 38870"/>
              <a:gd name="adj2" fmla="val 50000"/>
              <a:gd name="adj3" fmla="val 25000"/>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Curved Down Arrow 6">
            <a:extLst>
              <a:ext uri="{FF2B5EF4-FFF2-40B4-BE49-F238E27FC236}">
                <a16:creationId xmlns:a16="http://schemas.microsoft.com/office/drawing/2014/main" id="{1914B13B-1E88-E1CA-1B36-01BA6ECDE121}"/>
              </a:ext>
            </a:extLst>
          </p:cNvPr>
          <p:cNvSpPr/>
          <p:nvPr/>
        </p:nvSpPr>
        <p:spPr>
          <a:xfrm>
            <a:off x="7808181" y="952735"/>
            <a:ext cx="2018687" cy="662940"/>
          </a:xfrm>
          <a:prstGeom prst="curvedDownArrow">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Text Box 13">
            <a:extLst>
              <a:ext uri="{FF2B5EF4-FFF2-40B4-BE49-F238E27FC236}">
                <a16:creationId xmlns:a16="http://schemas.microsoft.com/office/drawing/2014/main" id="{3CB2E6A3-CBD0-F058-BFB0-6DEC7BBE42E2}"/>
              </a:ext>
            </a:extLst>
          </p:cNvPr>
          <p:cNvSpPr txBox="1">
            <a:spLocks noChangeArrowheads="1"/>
          </p:cNvSpPr>
          <p:nvPr/>
        </p:nvSpPr>
        <p:spPr bwMode="auto">
          <a:xfrm>
            <a:off x="4434639" y="2841776"/>
            <a:ext cx="1003300" cy="355600"/>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20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DIT</a:t>
            </a:r>
            <a:endParaRPr kumimoji="0" lang="en-US" altLang="en-NG" sz="1800" b="0" i="0" u="none" strike="noStrike" cap="none" normalizeH="0" baseline="0">
              <a:ln>
                <a:noFill/>
              </a:ln>
              <a:solidFill>
                <a:schemeClr val="tx1"/>
              </a:solidFill>
              <a:effectLst/>
              <a:latin typeface="Arial" panose="020B0604020202020204" pitchFamily="34" charset="0"/>
            </a:endParaRPr>
          </a:p>
        </p:txBody>
      </p:sp>
      <p:sp>
        <p:nvSpPr>
          <p:cNvPr id="9" name="Text Box 16">
            <a:extLst>
              <a:ext uri="{FF2B5EF4-FFF2-40B4-BE49-F238E27FC236}">
                <a16:creationId xmlns:a16="http://schemas.microsoft.com/office/drawing/2014/main" id="{469C0757-0292-AF27-D16C-DCFA39765A78}"/>
              </a:ext>
            </a:extLst>
          </p:cNvPr>
          <p:cNvSpPr txBox="1">
            <a:spLocks noChangeArrowheads="1"/>
          </p:cNvSpPr>
          <p:nvPr/>
        </p:nvSpPr>
        <p:spPr bwMode="auto">
          <a:xfrm>
            <a:off x="9401869" y="2852810"/>
            <a:ext cx="1168400" cy="431800"/>
          </a:xfrm>
          <a:prstGeom prst="rect">
            <a:avLst/>
          </a:prstGeom>
          <a:solidFill>
            <a:schemeClr val="bg1">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Splicing</a:t>
            </a:r>
            <a:endParaRPr kumimoji="0" lang="en-US" altLang="en-NG" sz="1800" b="0" i="0" u="none" strike="noStrike" cap="none" normalizeH="0" baseline="0">
              <a:ln>
                <a:noFill/>
              </a:ln>
              <a:solidFill>
                <a:schemeClr val="tx1"/>
              </a:solidFill>
              <a:effectLst/>
              <a:latin typeface="Arial" panose="020B0604020202020204" pitchFamily="34" charset="0"/>
            </a:endParaRPr>
          </a:p>
        </p:txBody>
      </p:sp>
      <p:sp>
        <p:nvSpPr>
          <p:cNvPr id="10" name="Text Box 17">
            <a:extLst>
              <a:ext uri="{FF2B5EF4-FFF2-40B4-BE49-F238E27FC236}">
                <a16:creationId xmlns:a16="http://schemas.microsoft.com/office/drawing/2014/main" id="{27EDB8D2-2BE4-B154-03C6-311F13915CC5}"/>
              </a:ext>
            </a:extLst>
          </p:cNvPr>
          <p:cNvSpPr txBox="1">
            <a:spLocks noChangeArrowheads="1"/>
          </p:cNvSpPr>
          <p:nvPr/>
        </p:nvSpPr>
        <p:spPr bwMode="auto">
          <a:xfrm>
            <a:off x="6892239" y="1643550"/>
            <a:ext cx="1168400" cy="428625"/>
          </a:xfrm>
          <a:prstGeom prst="rect">
            <a:avLst/>
          </a:prstGeom>
          <a:solidFill>
            <a:srgbClr val="C00000"/>
          </a:solidFill>
          <a:ln>
            <a:noFill/>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Blowing</a:t>
            </a:r>
            <a:endParaRPr kumimoji="0" lang="en-US" altLang="en-NG" sz="1800" b="0" i="0" u="none" strike="noStrike" cap="none" normalizeH="0" baseline="0">
              <a:ln>
                <a:noFill/>
              </a:ln>
              <a:solidFill>
                <a:schemeClr val="tx1"/>
              </a:solidFill>
              <a:effectLst/>
              <a:latin typeface="Arial" panose="020B0604020202020204" pitchFamily="34" charset="0"/>
            </a:endParaRPr>
          </a:p>
        </p:txBody>
      </p:sp>
      <p:sp>
        <p:nvSpPr>
          <p:cNvPr id="14" name="Content Placeholder 2">
            <a:extLst>
              <a:ext uri="{FF2B5EF4-FFF2-40B4-BE49-F238E27FC236}">
                <a16:creationId xmlns:a16="http://schemas.microsoft.com/office/drawing/2014/main" id="{2C922758-C30B-8C0E-7662-7093CFCD70C4}"/>
              </a:ext>
            </a:extLst>
          </p:cNvPr>
          <p:cNvSpPr txBox="1">
            <a:spLocks/>
          </p:cNvSpPr>
          <p:nvPr/>
        </p:nvSpPr>
        <p:spPr>
          <a:xfrm>
            <a:off x="2751046" y="4502634"/>
            <a:ext cx="7494986" cy="2168510"/>
          </a:xfrm>
          <a:prstGeom prst="rect">
            <a:avLst/>
          </a:prstGeom>
          <a:solidFill>
            <a:schemeClr val="bg1">
              <a:lumMod val="9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sz="1600" b="1" dirty="0">
              <a:latin typeface="Calibri" panose="020F0502020204030204" pitchFamily="34" charset="0"/>
              <a:cs typeface="Calibri" panose="020F0502020204030204" pitchFamily="34" charset="0"/>
            </a:endParaRPr>
          </a:p>
          <a:p>
            <a:pPr marL="0" indent="0" algn="just">
              <a:buNone/>
            </a:pPr>
            <a:r>
              <a:rPr lang="en-GB" sz="1600" dirty="0">
                <a:latin typeface="Calibri" panose="020F0502020204030204" pitchFamily="34" charset="0"/>
                <a:cs typeface="Calibri" panose="020F0502020204030204" pitchFamily="34" charset="0"/>
              </a:rPr>
              <a:t>With the infrastructure MGM Ltd Fibre Optics Services currently operates, we can commit to the following output capacity for spurs trenching, duct integrity testing, blowing and splicing:</a:t>
            </a:r>
            <a:endParaRPr lang="en-GB" sz="1600" b="1" dirty="0">
              <a:latin typeface="Calibri" panose="020F0502020204030204" pitchFamily="34" charset="0"/>
              <a:cs typeface="Calibri" panose="020F0502020204030204" pitchFamily="34" charset="0"/>
            </a:endParaRPr>
          </a:p>
          <a:p>
            <a:pPr algn="just"/>
            <a:r>
              <a:rPr lang="en-GB" sz="1600" b="1" dirty="0">
                <a:latin typeface="Calibri" panose="020F0502020204030204" pitchFamily="34" charset="0"/>
                <a:cs typeface="Calibri" panose="020F0502020204030204" pitchFamily="34" charset="0"/>
              </a:rPr>
              <a:t>Total Capacity Output: Duct Integrity Testing Approximately 150-200km per month. </a:t>
            </a:r>
          </a:p>
          <a:p>
            <a:pPr algn="just"/>
            <a:r>
              <a:rPr lang="en-GB" sz="1600" b="1" dirty="0">
                <a:latin typeface="Calibri" panose="020F0502020204030204" pitchFamily="34" charset="0"/>
                <a:cs typeface="Calibri" panose="020F0502020204030204" pitchFamily="34" charset="0"/>
              </a:rPr>
              <a:t>Blowing Services – Approximately 200km per month. </a:t>
            </a:r>
          </a:p>
          <a:p>
            <a:pPr algn="just"/>
            <a:r>
              <a:rPr lang="en-GB" sz="1600" b="1" dirty="0">
                <a:latin typeface="Calibri" panose="020F0502020204030204" pitchFamily="34" charset="0"/>
                <a:cs typeface="Calibri" panose="020F0502020204030204" pitchFamily="34" charset="0"/>
              </a:rPr>
              <a:t>Splicing Services – Approximately 5000 splices per month.</a:t>
            </a:r>
            <a:endParaRPr lang="en-US" sz="2400" b="1" dirty="0">
              <a:latin typeface="Calibri" panose="020F0502020204030204" pitchFamily="34" charset="0"/>
              <a:cs typeface="Calibri" panose="020F0502020204030204" pitchFamily="34" charset="0"/>
            </a:endParaRPr>
          </a:p>
        </p:txBody>
      </p:sp>
      <p:sp>
        <p:nvSpPr>
          <p:cNvPr id="15" name="Title 3">
            <a:extLst>
              <a:ext uri="{FF2B5EF4-FFF2-40B4-BE49-F238E27FC236}">
                <a16:creationId xmlns:a16="http://schemas.microsoft.com/office/drawing/2014/main" id="{1761C699-08B1-23BE-44F6-63425A24B007}"/>
              </a:ext>
            </a:extLst>
          </p:cNvPr>
          <p:cNvSpPr txBox="1">
            <a:spLocks/>
          </p:cNvSpPr>
          <p:nvPr/>
        </p:nvSpPr>
        <p:spPr>
          <a:xfrm>
            <a:off x="1529810" y="132986"/>
            <a:ext cx="5253938" cy="983349"/>
          </a:xfrm>
          <a:prstGeom prst="rect">
            <a:avLst/>
          </a:prstGeom>
          <a:solidFill>
            <a:schemeClr val="accent1"/>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t" anchorCtr="0">
            <a:normAutofit/>
          </a:bodyPr>
          <a:lstStyle>
            <a:lvl1pPr algn="l" defTabSz="914400" rtl="0" eaLnBrk="1" latinLnBrk="0" hangingPunct="1">
              <a:lnSpc>
                <a:spcPct val="90000"/>
              </a:lnSpc>
              <a:spcBef>
                <a:spcPct val="0"/>
              </a:spcBef>
              <a:buNone/>
              <a:defRPr sz="3600" kern="1200" spc="-6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just"/>
            <a:r>
              <a:rPr lang="en-US" dirty="0">
                <a:solidFill>
                  <a:schemeClr val="tx1">
                    <a:lumMod val="85000"/>
                    <a:lumOff val="15000"/>
                  </a:schemeClr>
                </a:solidFill>
                <a:latin typeface="Copperplate Gothic Bold" panose="020E0705020206020404" pitchFamily="34" charset="77"/>
              </a:rPr>
              <a:t>OUTPUT CAPACITY</a:t>
            </a:r>
          </a:p>
        </p:txBody>
      </p:sp>
      <p:pic>
        <p:nvPicPr>
          <p:cNvPr id="17" name="Picture 16">
            <a:extLst>
              <a:ext uri="{FF2B5EF4-FFF2-40B4-BE49-F238E27FC236}">
                <a16:creationId xmlns:a16="http://schemas.microsoft.com/office/drawing/2014/main" id="{8D258D6D-19C9-1E6B-E6F3-D93E510661C1}"/>
              </a:ext>
            </a:extLst>
          </p:cNvPr>
          <p:cNvPicPr>
            <a:picLocks noChangeAspect="1"/>
          </p:cNvPicPr>
          <p:nvPr/>
        </p:nvPicPr>
        <p:blipFill>
          <a:blip r:embed="rId2"/>
          <a:stretch>
            <a:fillRect/>
          </a:stretch>
        </p:blipFill>
        <p:spPr>
          <a:xfrm>
            <a:off x="447039" y="1432795"/>
            <a:ext cx="2977840" cy="28547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Picture 18">
            <a:extLst>
              <a:ext uri="{FF2B5EF4-FFF2-40B4-BE49-F238E27FC236}">
                <a16:creationId xmlns:a16="http://schemas.microsoft.com/office/drawing/2014/main" id="{6E8900EB-1673-4F08-17D5-4E25394DE52A}"/>
              </a:ext>
            </a:extLst>
          </p:cNvPr>
          <p:cNvPicPr>
            <a:picLocks noChangeAspect="1"/>
          </p:cNvPicPr>
          <p:nvPr/>
        </p:nvPicPr>
        <p:blipFill>
          <a:blip r:embed="rId3"/>
          <a:stretch>
            <a:fillRect/>
          </a:stretch>
        </p:blipFill>
        <p:spPr>
          <a:xfrm>
            <a:off x="426718" y="4470400"/>
            <a:ext cx="2324327" cy="220074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545858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37912948-A2D6-5C38-77C6-47894FEC8AEC}"/>
              </a:ext>
            </a:extLst>
          </p:cNvPr>
          <p:cNvSpPr>
            <a:spLocks noChangeArrowheads="1"/>
          </p:cNvSpPr>
          <p:nvPr/>
        </p:nvSpPr>
        <p:spPr bwMode="auto">
          <a:xfrm>
            <a:off x="3677426" y="1632348"/>
            <a:ext cx="2098974" cy="1527947"/>
          </a:xfrm>
          <a:prstGeom prst="roundRect">
            <a:avLst>
              <a:gd name="adj" fmla="val 16667"/>
            </a:avLst>
          </a:prstGeom>
          <a:solidFill>
            <a:schemeClr val="accent4">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US" altLang="en-NG" sz="1800" b="0" i="0" u="none" strike="noStrike" cap="none" normalizeH="0" baseline="0" dirty="0">
                <a:ln>
                  <a:noFill/>
                </a:ln>
                <a:solidFill>
                  <a:schemeClr val="tx1"/>
                </a:solidFill>
                <a:effectLst/>
                <a:latin typeface="Arial" panose="020B0604020202020204" pitchFamily="34" charset="0"/>
              </a:rPr>
              <a:t>Approximately 150-200Km per month.</a:t>
            </a:r>
          </a:p>
        </p:txBody>
      </p:sp>
      <p:sp>
        <p:nvSpPr>
          <p:cNvPr id="4" name="Rounded Rectangle 7">
            <a:extLst>
              <a:ext uri="{FF2B5EF4-FFF2-40B4-BE49-F238E27FC236}">
                <a16:creationId xmlns:a16="http://schemas.microsoft.com/office/drawing/2014/main" id="{BDA96464-B8ED-0076-7FEE-2DBB913CCEF4}"/>
              </a:ext>
            </a:extLst>
          </p:cNvPr>
          <p:cNvSpPr>
            <a:spLocks noChangeArrowheads="1"/>
          </p:cNvSpPr>
          <p:nvPr/>
        </p:nvSpPr>
        <p:spPr bwMode="auto">
          <a:xfrm>
            <a:off x="6199089" y="1632349"/>
            <a:ext cx="2443408" cy="1527946"/>
          </a:xfrm>
          <a:prstGeom prst="roundRect">
            <a:avLst>
              <a:gd name="adj" fmla="val 16667"/>
            </a:avLst>
          </a:prstGeom>
          <a:solidFill>
            <a:srgbClr val="0000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US" altLang="en-NG" sz="13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Approximately 200Km per month.</a:t>
            </a:r>
          </a:p>
        </p:txBody>
      </p:sp>
      <p:sp>
        <p:nvSpPr>
          <p:cNvPr id="5" name="Rounded Rectangle 5">
            <a:extLst>
              <a:ext uri="{FF2B5EF4-FFF2-40B4-BE49-F238E27FC236}">
                <a16:creationId xmlns:a16="http://schemas.microsoft.com/office/drawing/2014/main" id="{A4484856-E03C-97BF-5FE8-1BFE2E517104}"/>
              </a:ext>
            </a:extLst>
          </p:cNvPr>
          <p:cNvSpPr>
            <a:spLocks noChangeArrowheads="1"/>
          </p:cNvSpPr>
          <p:nvPr/>
        </p:nvSpPr>
        <p:spPr bwMode="auto">
          <a:xfrm>
            <a:off x="779666" y="1442716"/>
            <a:ext cx="2449754" cy="1717579"/>
          </a:xfrm>
          <a:prstGeom prst="roundRect">
            <a:avLst>
              <a:gd name="adj" fmla="val 16667"/>
            </a:avLst>
          </a:prstGeom>
          <a:solidFill>
            <a:schemeClr val="accent1">
              <a:lumMod val="60000"/>
              <a:lumOff val="4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US" altLang="en-NG"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Approximately 10Km’s route trenching per month. </a:t>
            </a:r>
          </a:p>
        </p:txBody>
      </p:sp>
      <p:sp>
        <p:nvSpPr>
          <p:cNvPr id="6" name="Curved Up Arrow 5">
            <a:extLst>
              <a:ext uri="{FF2B5EF4-FFF2-40B4-BE49-F238E27FC236}">
                <a16:creationId xmlns:a16="http://schemas.microsoft.com/office/drawing/2014/main" id="{610F47B6-888E-1A05-44DF-DE25BF2C01C4}"/>
              </a:ext>
            </a:extLst>
          </p:cNvPr>
          <p:cNvSpPr/>
          <p:nvPr/>
        </p:nvSpPr>
        <p:spPr>
          <a:xfrm rot="21133202">
            <a:off x="2292685" y="3321380"/>
            <a:ext cx="2098974" cy="612350"/>
          </a:xfrm>
          <a:prstGeom prst="curvedUpArrow">
            <a:avLst>
              <a:gd name="adj1" fmla="val 38870"/>
              <a:gd name="adj2" fmla="val 50000"/>
              <a:gd name="adj3" fmla="val 25000"/>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Curved Down Arrow 6">
            <a:extLst>
              <a:ext uri="{FF2B5EF4-FFF2-40B4-BE49-F238E27FC236}">
                <a16:creationId xmlns:a16="http://schemas.microsoft.com/office/drawing/2014/main" id="{1914B13B-1E88-E1CA-1B36-01BA6ECDE121}"/>
              </a:ext>
            </a:extLst>
          </p:cNvPr>
          <p:cNvSpPr/>
          <p:nvPr/>
        </p:nvSpPr>
        <p:spPr>
          <a:xfrm rot="179552">
            <a:off x="4998721" y="797253"/>
            <a:ext cx="2265254" cy="662940"/>
          </a:xfrm>
          <a:prstGeom prst="curvedDownArrow">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Text Box 17">
            <a:extLst>
              <a:ext uri="{FF2B5EF4-FFF2-40B4-BE49-F238E27FC236}">
                <a16:creationId xmlns:a16="http://schemas.microsoft.com/office/drawing/2014/main" id="{27EDB8D2-2BE4-B154-03C6-311F13915CC5}"/>
              </a:ext>
            </a:extLst>
          </p:cNvPr>
          <p:cNvSpPr txBox="1">
            <a:spLocks noChangeArrowheads="1"/>
          </p:cNvSpPr>
          <p:nvPr/>
        </p:nvSpPr>
        <p:spPr bwMode="auto">
          <a:xfrm>
            <a:off x="6836593" y="2971705"/>
            <a:ext cx="1168400" cy="428625"/>
          </a:xfrm>
          <a:prstGeom prst="rect">
            <a:avLst/>
          </a:prstGeom>
          <a:solidFill>
            <a:schemeClr val="bg2">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Blowing</a:t>
            </a:r>
            <a:endParaRPr kumimoji="0" lang="en-US" altLang="en-NG" sz="1800" b="0" i="0" u="none" strike="noStrike" cap="none" normalizeH="0" baseline="0">
              <a:ln>
                <a:noFill/>
              </a:ln>
              <a:solidFill>
                <a:schemeClr val="tx1"/>
              </a:solidFill>
              <a:effectLst/>
              <a:latin typeface="Arial" panose="020B0604020202020204" pitchFamily="34" charset="0"/>
            </a:endParaRPr>
          </a:p>
        </p:txBody>
      </p:sp>
      <p:sp>
        <p:nvSpPr>
          <p:cNvPr id="14" name="Content Placeholder 2">
            <a:extLst>
              <a:ext uri="{FF2B5EF4-FFF2-40B4-BE49-F238E27FC236}">
                <a16:creationId xmlns:a16="http://schemas.microsoft.com/office/drawing/2014/main" id="{2C922758-C30B-8C0E-7662-7093CFCD70C4}"/>
              </a:ext>
            </a:extLst>
          </p:cNvPr>
          <p:cNvSpPr txBox="1">
            <a:spLocks/>
          </p:cNvSpPr>
          <p:nvPr/>
        </p:nvSpPr>
        <p:spPr>
          <a:xfrm>
            <a:off x="898800" y="4145811"/>
            <a:ext cx="7855888" cy="2630793"/>
          </a:xfrm>
          <a:prstGeom prst="rect">
            <a:avLst/>
          </a:prstGeom>
          <a:solidFill>
            <a:schemeClr val="bg1">
              <a:lumMod val="9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600" dirty="0">
                <a:latin typeface="Calibri" panose="020F0502020204030204" pitchFamily="34" charset="0"/>
                <a:cs typeface="Calibri" panose="020F0502020204030204" pitchFamily="34" charset="0"/>
              </a:rPr>
              <a:t>  </a:t>
            </a:r>
          </a:p>
          <a:p>
            <a:pPr marL="0" indent="0" algn="just">
              <a:buNone/>
            </a:pPr>
            <a:r>
              <a:rPr lang="en-GB" sz="1600" dirty="0">
                <a:latin typeface="Calibri" panose="020F0502020204030204" pitchFamily="34" charset="0"/>
                <a:cs typeface="Calibri" panose="020F0502020204030204" pitchFamily="34" charset="0"/>
              </a:rPr>
              <a:t>With the infrastructure MGM Ltd Fibre Optics Services currently operates, we can commit to the following output capacity for spurs trenching, duct integrity testing, blowing and splicing:   </a:t>
            </a:r>
          </a:p>
          <a:p>
            <a:pPr marL="0" indent="0" algn="just">
              <a:buNone/>
            </a:pPr>
            <a:r>
              <a:rPr lang="en-GB" sz="1600" dirty="0">
                <a:latin typeface="Calibri" panose="020F0502020204030204" pitchFamily="34" charset="0"/>
                <a:cs typeface="Calibri" panose="020F0502020204030204" pitchFamily="34" charset="0"/>
              </a:rPr>
              <a:t>Total Capacity Output: </a:t>
            </a:r>
          </a:p>
          <a:p>
            <a:pPr algn="just"/>
            <a:r>
              <a:rPr lang="en-GB" sz="1600">
                <a:latin typeface="Calibri" panose="020F0502020204030204" pitchFamily="34" charset="0"/>
                <a:cs typeface="Calibri" panose="020F0502020204030204" pitchFamily="34" charset="0"/>
              </a:rPr>
              <a:t>Trenching </a:t>
            </a:r>
            <a:r>
              <a:rPr lang="en-GB" sz="1600" dirty="0">
                <a:latin typeface="Calibri" panose="020F0502020204030204" pitchFamily="34" charset="0"/>
                <a:cs typeface="Calibri" panose="020F0502020204030204" pitchFamily="34" charset="0"/>
              </a:rPr>
              <a:t>– Approximately 10km’s route trenching per month </a:t>
            </a:r>
          </a:p>
          <a:p>
            <a:pPr algn="just"/>
            <a:r>
              <a:rPr lang="en-GB" sz="1600" dirty="0">
                <a:latin typeface="Calibri" panose="020F0502020204030204" pitchFamily="34" charset="0"/>
                <a:cs typeface="Calibri" panose="020F0502020204030204" pitchFamily="34" charset="0"/>
              </a:rPr>
              <a:t>Duct Integrity Testing – Approximately 150-200km per month. </a:t>
            </a:r>
          </a:p>
          <a:p>
            <a:pPr algn="just"/>
            <a:r>
              <a:rPr lang="en-GB" sz="1600" dirty="0">
                <a:latin typeface="Calibri" panose="020F0502020204030204" pitchFamily="34" charset="0"/>
                <a:cs typeface="Calibri" panose="020F0502020204030204" pitchFamily="34" charset="0"/>
              </a:rPr>
              <a:t>Blowing Services – Approximately 200km per month. </a:t>
            </a:r>
          </a:p>
          <a:p>
            <a:pPr algn="just"/>
            <a:r>
              <a:rPr lang="en-GB" sz="1600" dirty="0">
                <a:latin typeface="Calibri" panose="020F0502020204030204" pitchFamily="34" charset="0"/>
                <a:cs typeface="Calibri" panose="020F0502020204030204" pitchFamily="34" charset="0"/>
              </a:rPr>
              <a:t>Splicing Services – Approximately 5000 splices per month.</a:t>
            </a:r>
            <a:endParaRPr lang="en-US" sz="1600" dirty="0">
              <a:latin typeface="Calibri" panose="020F0502020204030204" pitchFamily="34" charset="0"/>
              <a:cs typeface="Calibri" panose="020F0502020204030204" pitchFamily="34" charset="0"/>
            </a:endParaRPr>
          </a:p>
        </p:txBody>
      </p:sp>
      <p:sp>
        <p:nvSpPr>
          <p:cNvPr id="15" name="Text Box 17">
            <a:extLst>
              <a:ext uri="{FF2B5EF4-FFF2-40B4-BE49-F238E27FC236}">
                <a16:creationId xmlns:a16="http://schemas.microsoft.com/office/drawing/2014/main" id="{A4455330-04D0-D031-3AC7-1B760C356DD1}"/>
              </a:ext>
            </a:extLst>
          </p:cNvPr>
          <p:cNvSpPr txBox="1">
            <a:spLocks noChangeArrowheads="1"/>
          </p:cNvSpPr>
          <p:nvPr/>
        </p:nvSpPr>
        <p:spPr bwMode="auto">
          <a:xfrm>
            <a:off x="1420343" y="2988427"/>
            <a:ext cx="1168400" cy="428625"/>
          </a:xfrm>
          <a:prstGeom prst="rect">
            <a:avLst/>
          </a:prstGeom>
          <a:solidFill>
            <a:schemeClr val="accent1">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NG" sz="1600" b="1" dirty="0">
                <a:latin typeface="Calibri" panose="020F0502020204030204" pitchFamily="34" charset="0"/>
                <a:ea typeface="Calibri" panose="020F0502020204030204" pitchFamily="34" charset="0"/>
                <a:cs typeface="Times New Roman" panose="02020603050405020304" pitchFamily="18" charset="0"/>
              </a:rPr>
              <a:t>Trenchin</a:t>
            </a:r>
            <a:r>
              <a:rPr kumimoji="0" lang="en-US" altLang="en-NG"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a:t>
            </a:r>
            <a:endParaRPr kumimoji="0" lang="en-US" altLang="en-NG" sz="1800" b="0" i="0" u="none" strike="noStrike" cap="none" normalizeH="0" baseline="0" dirty="0">
              <a:ln>
                <a:noFill/>
              </a:ln>
              <a:solidFill>
                <a:schemeClr val="tx1"/>
              </a:solidFill>
              <a:effectLst/>
              <a:latin typeface="Arial" panose="020B0604020202020204" pitchFamily="34" charset="0"/>
            </a:endParaRPr>
          </a:p>
        </p:txBody>
      </p:sp>
      <p:sp>
        <p:nvSpPr>
          <p:cNvPr id="16" name="Rounded Rectangle 6">
            <a:extLst>
              <a:ext uri="{FF2B5EF4-FFF2-40B4-BE49-F238E27FC236}">
                <a16:creationId xmlns:a16="http://schemas.microsoft.com/office/drawing/2014/main" id="{9EE30059-3F74-21A4-5FC4-A787A661A7E9}"/>
              </a:ext>
            </a:extLst>
          </p:cNvPr>
          <p:cNvSpPr>
            <a:spLocks noChangeArrowheads="1"/>
          </p:cNvSpPr>
          <p:nvPr/>
        </p:nvSpPr>
        <p:spPr bwMode="auto">
          <a:xfrm>
            <a:off x="9090503" y="1602433"/>
            <a:ext cx="2443409" cy="1600307"/>
          </a:xfrm>
          <a:prstGeom prst="roundRect">
            <a:avLst>
              <a:gd name="adj" fmla="val 16667"/>
            </a:avLst>
          </a:prstGeom>
          <a:solidFill>
            <a:schemeClr val="accent2">
              <a:lumMod val="75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US" altLang="en-NG" sz="1800" b="0" i="0" u="none" strike="noStrike" cap="none" normalizeH="0" baseline="0" dirty="0">
                <a:ln>
                  <a:noFill/>
                </a:ln>
                <a:solidFill>
                  <a:schemeClr val="tx1"/>
                </a:solidFill>
                <a:effectLst/>
                <a:latin typeface="Arial" panose="020B0604020202020204" pitchFamily="34" charset="0"/>
              </a:rPr>
              <a:t>Approximately 5000 splices per month.</a:t>
            </a:r>
          </a:p>
        </p:txBody>
      </p:sp>
      <p:sp>
        <p:nvSpPr>
          <p:cNvPr id="17" name="Text Box 13">
            <a:extLst>
              <a:ext uri="{FF2B5EF4-FFF2-40B4-BE49-F238E27FC236}">
                <a16:creationId xmlns:a16="http://schemas.microsoft.com/office/drawing/2014/main" id="{C000CB35-E3F1-F4C7-877B-27090DA873A5}"/>
              </a:ext>
            </a:extLst>
          </p:cNvPr>
          <p:cNvSpPr txBox="1">
            <a:spLocks noChangeArrowheads="1"/>
          </p:cNvSpPr>
          <p:nvPr/>
        </p:nvSpPr>
        <p:spPr bwMode="auto">
          <a:xfrm>
            <a:off x="4325094" y="1440389"/>
            <a:ext cx="1003300" cy="355600"/>
          </a:xfrm>
          <a:prstGeom prst="rect">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20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DIT</a:t>
            </a:r>
            <a:endParaRPr kumimoji="0" lang="en-US" altLang="en-NG" sz="1800" b="0" i="0" u="none" strike="noStrike" cap="none" normalizeH="0" baseline="0">
              <a:ln>
                <a:noFill/>
              </a:ln>
              <a:solidFill>
                <a:schemeClr val="tx1"/>
              </a:solidFill>
              <a:effectLst/>
              <a:latin typeface="Arial" panose="020B0604020202020204" pitchFamily="34" charset="0"/>
            </a:endParaRPr>
          </a:p>
        </p:txBody>
      </p:sp>
      <p:sp>
        <p:nvSpPr>
          <p:cNvPr id="9" name="Text Box 16">
            <a:extLst>
              <a:ext uri="{FF2B5EF4-FFF2-40B4-BE49-F238E27FC236}">
                <a16:creationId xmlns:a16="http://schemas.microsoft.com/office/drawing/2014/main" id="{469C0757-0292-AF27-D16C-DCFA39765A78}"/>
              </a:ext>
            </a:extLst>
          </p:cNvPr>
          <p:cNvSpPr txBox="1">
            <a:spLocks noChangeArrowheads="1"/>
          </p:cNvSpPr>
          <p:nvPr/>
        </p:nvSpPr>
        <p:spPr bwMode="auto">
          <a:xfrm>
            <a:off x="9728007" y="2944395"/>
            <a:ext cx="1168400" cy="431800"/>
          </a:xfrm>
          <a:prstGeom prst="rect">
            <a:avLst/>
          </a:prstGeom>
          <a:solidFill>
            <a:schemeClr val="accent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NG"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Splicing</a:t>
            </a:r>
            <a:endParaRPr kumimoji="0" lang="en-US" altLang="en-NG" sz="1800" b="0" i="0" u="none" strike="noStrike" cap="none" normalizeH="0" baseline="0">
              <a:ln>
                <a:noFill/>
              </a:ln>
              <a:solidFill>
                <a:schemeClr val="tx1"/>
              </a:solidFill>
              <a:effectLst/>
              <a:latin typeface="Arial" panose="020B0604020202020204" pitchFamily="34" charset="0"/>
            </a:endParaRPr>
          </a:p>
        </p:txBody>
      </p:sp>
      <p:sp>
        <p:nvSpPr>
          <p:cNvPr id="18" name="Curved Up Arrow 17">
            <a:extLst>
              <a:ext uri="{FF2B5EF4-FFF2-40B4-BE49-F238E27FC236}">
                <a16:creationId xmlns:a16="http://schemas.microsoft.com/office/drawing/2014/main" id="{D1E98C9D-230D-05A6-1484-349A51A971B9}"/>
              </a:ext>
            </a:extLst>
          </p:cNvPr>
          <p:cNvSpPr/>
          <p:nvPr/>
        </p:nvSpPr>
        <p:spPr>
          <a:xfrm rot="21268923">
            <a:off x="7589754" y="3360439"/>
            <a:ext cx="2143194" cy="612350"/>
          </a:xfrm>
          <a:prstGeom prst="curvedUpArrow">
            <a:avLst>
              <a:gd name="adj1" fmla="val 38870"/>
              <a:gd name="adj2" fmla="val 50000"/>
              <a:gd name="adj3" fmla="val 2500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Title 3">
            <a:extLst>
              <a:ext uri="{FF2B5EF4-FFF2-40B4-BE49-F238E27FC236}">
                <a16:creationId xmlns:a16="http://schemas.microsoft.com/office/drawing/2014/main" id="{347B7145-6A61-814D-61A1-E6DEFBC0CD56}"/>
              </a:ext>
            </a:extLst>
          </p:cNvPr>
          <p:cNvSpPr txBox="1">
            <a:spLocks/>
          </p:cNvSpPr>
          <p:nvPr/>
        </p:nvSpPr>
        <p:spPr>
          <a:xfrm>
            <a:off x="9108008" y="209676"/>
            <a:ext cx="2741451" cy="976283"/>
          </a:xfrm>
          <a:prstGeom prst="rect">
            <a:avLst/>
          </a:prstGeom>
          <a:solidFill>
            <a:schemeClr val="accent1"/>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3600" kern="1200" spc="-6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lumMod val="85000"/>
                    <a:lumOff val="15000"/>
                  </a:schemeClr>
                </a:solidFill>
                <a:latin typeface="Copperplate Gothic Bold" panose="020E0705020206020404" pitchFamily="34" charset="77"/>
              </a:rPr>
              <a:t>MGM LTD SPUR</a:t>
            </a:r>
          </a:p>
        </p:txBody>
      </p:sp>
      <p:pic>
        <p:nvPicPr>
          <p:cNvPr id="20" name="Picture 19">
            <a:extLst>
              <a:ext uri="{FF2B5EF4-FFF2-40B4-BE49-F238E27FC236}">
                <a16:creationId xmlns:a16="http://schemas.microsoft.com/office/drawing/2014/main" id="{4D95438D-E3C9-E9D9-5B9B-8719C50A8C38}"/>
              </a:ext>
            </a:extLst>
          </p:cNvPr>
          <p:cNvPicPr>
            <a:picLocks noChangeAspect="1"/>
          </p:cNvPicPr>
          <p:nvPr/>
        </p:nvPicPr>
        <p:blipFill>
          <a:blip r:embed="rId2"/>
          <a:stretch>
            <a:fillRect/>
          </a:stretch>
        </p:blipFill>
        <p:spPr>
          <a:xfrm>
            <a:off x="8754689" y="4104955"/>
            <a:ext cx="3112192" cy="243808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1277335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7BE602-A4B8-F894-F16A-47D8D2EB157E}"/>
              </a:ext>
            </a:extLst>
          </p:cNvPr>
          <p:cNvSpPr txBox="1">
            <a:spLocks/>
          </p:cNvSpPr>
          <p:nvPr/>
        </p:nvSpPr>
        <p:spPr>
          <a:xfrm>
            <a:off x="3543526" y="85671"/>
            <a:ext cx="8181114" cy="1178050"/>
          </a:xfrm>
          <a:prstGeom prst="rect">
            <a:avLst/>
          </a:prstGeom>
          <a:solidFill>
            <a:schemeClr val="accent1"/>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600" dirty="0"/>
              <a:t>Access Builds: </a:t>
            </a:r>
          </a:p>
          <a:p>
            <a:pPr marL="0" indent="0" algn="just">
              <a:buNone/>
            </a:pPr>
            <a:r>
              <a:rPr lang="en-GB" sz="1600" dirty="0"/>
              <a:t>With the infrastructure </a:t>
            </a:r>
            <a:r>
              <a:rPr lang="en-GB" sz="1600" b="1" dirty="0"/>
              <a:t>MGM Ltd </a:t>
            </a:r>
            <a:r>
              <a:rPr lang="en-GB" sz="1600" dirty="0"/>
              <a:t>Fibre Optics services currently operates, we can commit to the following output capacity for access builds trenching, duct integrity testing, blowing and splicing:</a:t>
            </a:r>
            <a:endParaRPr lang="en-US" sz="2400" b="1" dirty="0">
              <a:latin typeface="Calibri" panose="020F0502020204030204" pitchFamily="34"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CD0EF692-4317-4138-8A76-6E4F1C60A851}"/>
              </a:ext>
            </a:extLst>
          </p:cNvPr>
          <p:cNvGraphicFramePr/>
          <p:nvPr>
            <p:extLst>
              <p:ext uri="{D42A27DB-BD31-4B8C-83A1-F6EECF244321}">
                <p14:modId xmlns:p14="http://schemas.microsoft.com/office/powerpoint/2010/main" val="3054647997"/>
              </p:ext>
            </p:extLst>
          </p:nvPr>
        </p:nvGraphicFramePr>
        <p:xfrm>
          <a:off x="780059" y="1502796"/>
          <a:ext cx="7002502" cy="4987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94BB95C0-FE1B-E65D-3806-021646BD5914}"/>
              </a:ext>
            </a:extLst>
          </p:cNvPr>
          <p:cNvPicPr>
            <a:picLocks noChangeAspect="1"/>
          </p:cNvPicPr>
          <p:nvPr/>
        </p:nvPicPr>
        <p:blipFill>
          <a:blip r:embed="rId7"/>
          <a:stretch>
            <a:fillRect/>
          </a:stretch>
        </p:blipFill>
        <p:spPr>
          <a:xfrm>
            <a:off x="8107680" y="1486892"/>
            <a:ext cx="3365220" cy="23081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a:extLst>
              <a:ext uri="{FF2B5EF4-FFF2-40B4-BE49-F238E27FC236}">
                <a16:creationId xmlns:a16="http://schemas.microsoft.com/office/drawing/2014/main" id="{E9E57766-FA88-0364-7EDB-A892177C8F76}"/>
              </a:ext>
            </a:extLst>
          </p:cNvPr>
          <p:cNvPicPr>
            <a:picLocks noChangeAspect="1"/>
          </p:cNvPicPr>
          <p:nvPr/>
        </p:nvPicPr>
        <p:blipFill>
          <a:blip r:embed="rId8"/>
          <a:stretch>
            <a:fillRect/>
          </a:stretch>
        </p:blipFill>
        <p:spPr>
          <a:xfrm>
            <a:off x="7782561" y="4181876"/>
            <a:ext cx="3588739" cy="230815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9" name="Flowchart: Multidocument 8">
            <a:extLst>
              <a:ext uri="{FF2B5EF4-FFF2-40B4-BE49-F238E27FC236}">
                <a16:creationId xmlns:a16="http://schemas.microsoft.com/office/drawing/2014/main" id="{5E28CBBF-E2B5-C73B-442B-20DBEF2692DB}"/>
              </a:ext>
            </a:extLst>
          </p:cNvPr>
          <p:cNvSpPr/>
          <p:nvPr/>
        </p:nvSpPr>
        <p:spPr>
          <a:xfrm>
            <a:off x="367359" y="3002994"/>
            <a:ext cx="1580710" cy="1584105"/>
          </a:xfrm>
          <a:prstGeom prst="flowChartMultidocument">
            <a:avLst/>
          </a:prstGeom>
          <a:solidFill>
            <a:schemeClr val="accent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50" dirty="0">
                <a:ln w="0"/>
                <a:solidFill>
                  <a:srgbClr val="002060"/>
                </a:solidFill>
                <a:effectLst>
                  <a:innerShdw blurRad="63500" dist="50800" dir="13500000">
                    <a:srgbClr val="000000">
                      <a:alpha val="50000"/>
                    </a:srgbClr>
                  </a:innerShdw>
                </a:effectLst>
                <a:latin typeface="Copperplate Gothic Bold" panose="020E0705020206020404" pitchFamily="34" charset="0"/>
              </a:rPr>
              <a:t>M</a:t>
            </a:r>
            <a:r>
              <a:rPr lang="en-US" sz="3200" b="1" spc="50" dirty="0">
                <a:ln w="0"/>
                <a:solidFill>
                  <a:srgbClr val="FF0000"/>
                </a:solidFill>
                <a:effectLst>
                  <a:innerShdw blurRad="63500" dist="50800" dir="13500000">
                    <a:srgbClr val="000000">
                      <a:alpha val="50000"/>
                    </a:srgbClr>
                  </a:innerShdw>
                </a:effectLst>
                <a:latin typeface="Copperplate Gothic Bold" panose="020E0705020206020404" pitchFamily="34" charset="0"/>
              </a:rPr>
              <a:t>G</a:t>
            </a:r>
            <a:r>
              <a:rPr lang="en-US" sz="3200" b="1" spc="50" dirty="0">
                <a:ln w="0"/>
                <a:solidFill>
                  <a:schemeClr val="tx1"/>
                </a:solidFill>
                <a:effectLst>
                  <a:innerShdw blurRad="63500" dist="50800" dir="13500000">
                    <a:srgbClr val="000000">
                      <a:alpha val="50000"/>
                    </a:srgbClr>
                  </a:innerShdw>
                </a:effectLst>
                <a:latin typeface="Copperplate Gothic Bold" panose="020E0705020206020404" pitchFamily="34" charset="0"/>
              </a:rPr>
              <a:t>M</a:t>
            </a:r>
          </a:p>
          <a:p>
            <a:pPr algn="ctr"/>
            <a:r>
              <a:rPr lang="en-US" sz="2000" b="1" spc="50" dirty="0">
                <a:ln w="0"/>
                <a:solidFill>
                  <a:schemeClr val="tx1">
                    <a:lumMod val="95000"/>
                    <a:lumOff val="5000"/>
                  </a:schemeClr>
                </a:solidFill>
                <a:effectLst>
                  <a:innerShdw blurRad="63500" dist="50800" dir="13500000">
                    <a:srgbClr val="000000">
                      <a:alpha val="50000"/>
                    </a:srgbClr>
                  </a:innerShdw>
                </a:effectLst>
                <a:latin typeface="Copperplate Gothic Bold" panose="020E0705020206020404" pitchFamily="34" charset="0"/>
              </a:rPr>
              <a:t>limited</a:t>
            </a:r>
          </a:p>
        </p:txBody>
      </p:sp>
      <p:pic>
        <p:nvPicPr>
          <p:cNvPr id="11" name="Picture 10">
            <a:extLst>
              <a:ext uri="{FF2B5EF4-FFF2-40B4-BE49-F238E27FC236}">
                <a16:creationId xmlns:a16="http://schemas.microsoft.com/office/drawing/2014/main" id="{9C363F23-E5E9-70AD-4166-7AD1E7E8769A}"/>
              </a:ext>
            </a:extLst>
          </p:cNvPr>
          <p:cNvPicPr>
            <a:picLocks noChangeAspect="1"/>
          </p:cNvPicPr>
          <p:nvPr/>
        </p:nvPicPr>
        <p:blipFill>
          <a:blip r:embed="rId9"/>
          <a:stretch>
            <a:fillRect/>
          </a:stretch>
        </p:blipFill>
        <p:spPr>
          <a:xfrm rot="1887632">
            <a:off x="1012879" y="-94903"/>
            <a:ext cx="1580710" cy="1571002"/>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Tree>
    <p:extLst>
      <p:ext uri="{BB962C8B-B14F-4D97-AF65-F5344CB8AC3E}">
        <p14:creationId xmlns:p14="http://schemas.microsoft.com/office/powerpoint/2010/main" val="809416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descr="Color swatch greenbrier">
            <a:extLst>
              <a:ext uri="{FF2B5EF4-FFF2-40B4-BE49-F238E27FC236}">
                <a16:creationId xmlns:a16="http://schemas.microsoft.com/office/drawing/2014/main" id="{9C63DD83-083A-4E50-AA2A-C423EACA652A}"/>
              </a:ext>
            </a:extLst>
          </p:cNvPr>
          <p:cNvPicPr>
            <a:picLocks noGrp="1" noChangeAspect="1"/>
          </p:cNvPicPr>
          <p:nvPr>
            <p:ph type="pic" sz="quarter" idx="15"/>
          </p:nvPr>
        </p:nvPicPr>
        <p:blipFill rotWithShape="1">
          <a:blip r:embed="rId2"/>
          <a:srcRect t="9782" b="33524"/>
          <a:stretch/>
        </p:blipFill>
        <p:spPr>
          <a:xfrm>
            <a:off x="6778139" y="661271"/>
            <a:ext cx="4795689" cy="5528633"/>
          </a:xfrm>
        </p:spPr>
      </p:pic>
      <p:pic>
        <p:nvPicPr>
          <p:cNvPr id="14" name="Picture Placeholder 45" descr="Color swatch greenbrier">
            <a:extLst>
              <a:ext uri="{FF2B5EF4-FFF2-40B4-BE49-F238E27FC236}">
                <a16:creationId xmlns:a16="http://schemas.microsoft.com/office/drawing/2014/main" id="{9C63DD83-083A-4E50-AA2A-C423EACA652A}"/>
              </a:ext>
            </a:extLst>
          </p:cNvPr>
          <p:cNvPicPr>
            <a:picLocks noChangeAspect="1"/>
          </p:cNvPicPr>
          <p:nvPr/>
        </p:nvPicPr>
        <p:blipFill rotWithShape="1">
          <a:blip r:embed="rId2"/>
          <a:srcRect t="9782" b="33524"/>
          <a:stretch/>
        </p:blipFill>
        <p:spPr>
          <a:xfrm>
            <a:off x="84665" y="1879602"/>
            <a:ext cx="6469169" cy="4673600"/>
          </a:xfrm>
          <a:prstGeom prst="rect">
            <a:avLst/>
          </a:prstGeom>
          <a:solidFill>
            <a:schemeClr val="accent3"/>
          </a:solidFill>
        </p:spPr>
      </p:pic>
      <p:pic>
        <p:nvPicPr>
          <p:cNvPr id="8" name="Picture 7">
            <a:extLst>
              <a:ext uri="{FF2B5EF4-FFF2-40B4-BE49-F238E27FC236}">
                <a16:creationId xmlns:a16="http://schemas.microsoft.com/office/drawing/2014/main" id="{BD0255D1-D003-E949-8461-65F51AFD1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67" y="2015799"/>
            <a:ext cx="3848220" cy="2401975"/>
          </a:xfrm>
          <a:prstGeom prst="rect">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6742B9D4-B41B-0C45-8CE1-0A8A3DF718E2}"/>
              </a:ext>
            </a:extLst>
          </p:cNvPr>
          <p:cNvPicPr>
            <a:picLocks noChangeAspect="1"/>
          </p:cNvPicPr>
          <p:nvPr/>
        </p:nvPicPr>
        <p:blipFill>
          <a:blip r:embed="rId4"/>
          <a:stretch>
            <a:fillRect/>
          </a:stretch>
        </p:blipFill>
        <p:spPr>
          <a:xfrm>
            <a:off x="4240226" y="3162749"/>
            <a:ext cx="3552604" cy="2667896"/>
          </a:xfrm>
          <a:prstGeom prst="rect">
            <a:avLst/>
          </a:prstGeom>
          <a:ln w="7620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 name="Picture 9">
            <a:extLst>
              <a:ext uri="{FF2B5EF4-FFF2-40B4-BE49-F238E27FC236}">
                <a16:creationId xmlns:a16="http://schemas.microsoft.com/office/drawing/2014/main" id="{378906DF-39FA-C14F-941A-FCF13E87EB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5065">
            <a:off x="7024909" y="820502"/>
            <a:ext cx="3017554" cy="2278475"/>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11" name="Picture 10">
            <a:extLst>
              <a:ext uri="{FF2B5EF4-FFF2-40B4-BE49-F238E27FC236}">
                <a16:creationId xmlns:a16="http://schemas.microsoft.com/office/drawing/2014/main" id="{BDFDF944-C70B-9F4F-B7D8-6317AC4B43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977" y="4533930"/>
            <a:ext cx="3861866" cy="1935282"/>
          </a:xfrm>
          <a:prstGeom prst="rect">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a:extLst>
              <a:ext uri="{FF2B5EF4-FFF2-40B4-BE49-F238E27FC236}">
                <a16:creationId xmlns:a16="http://schemas.microsoft.com/office/drawing/2014/main" id="{2A6060A1-DD65-2149-97FC-50FC51CB2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7714" y="510934"/>
            <a:ext cx="2093506" cy="1760012"/>
          </a:xfrm>
          <a:prstGeom prst="rect">
            <a:avLst/>
          </a:prstGeom>
          <a:ln>
            <a:solidFill>
              <a:schemeClr val="accent6">
                <a:lumMod val="75000"/>
              </a:schemeClr>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5" name="Title 3">
            <a:extLst>
              <a:ext uri="{FF2B5EF4-FFF2-40B4-BE49-F238E27FC236}">
                <a16:creationId xmlns:a16="http://schemas.microsoft.com/office/drawing/2014/main" id="{87409B4B-5D92-234D-A48D-4036C6585371}"/>
              </a:ext>
            </a:extLst>
          </p:cNvPr>
          <p:cNvSpPr txBox="1">
            <a:spLocks/>
          </p:cNvSpPr>
          <p:nvPr/>
        </p:nvSpPr>
        <p:spPr>
          <a:xfrm>
            <a:off x="370034" y="345440"/>
            <a:ext cx="5978214" cy="1097092"/>
          </a:xfrm>
          <a:prstGeom prst="rect">
            <a:avLst/>
          </a:prstGeom>
          <a:solidFill>
            <a:schemeClr val="accent1"/>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u="none" strike="noStrike" kern="1200" cap="all" spc="0" normalizeH="0" baseline="0" noProof="0" dirty="0">
                <a:ln>
                  <a:noFill/>
                </a:ln>
                <a:solidFill>
                  <a:srgbClr val="08A1D9">
                    <a:lumMod val="75000"/>
                  </a:srgbClr>
                </a:solidFill>
                <a:effectLst/>
                <a:uLnTx/>
                <a:uFillTx/>
                <a:latin typeface="Franklin Gothic Medium"/>
                <a:ea typeface="+mj-ea"/>
                <a:cs typeface="+mj-cs"/>
              </a:rPr>
              <a:t> </a:t>
            </a:r>
            <a:r>
              <a:rPr kumimoji="0" lang="en-US" sz="3600" b="1" u="none" strike="noStrike" kern="1200" cap="all" spc="0" normalizeH="0" baseline="0" noProof="0" dirty="0">
                <a:ln>
                  <a:noFill/>
                </a:ln>
                <a:solidFill>
                  <a:prstClr val="black"/>
                </a:solidFill>
                <a:effectLst/>
                <a:uLnTx/>
                <a:uFillTx/>
                <a:latin typeface="Copperplate Gothic Bold" panose="020E0705020206020404" pitchFamily="34" charset="77"/>
                <a:ea typeface="+mj-ea"/>
                <a:cs typeface="+mj-cs"/>
              </a:rPr>
              <a:t>OUR CLIENTELE</a:t>
            </a:r>
            <a:endParaRPr kumimoji="0" lang="en-US" sz="3600" b="0" u="none" strike="noStrike" kern="1200" cap="none" spc="0" normalizeH="0" baseline="0" noProof="0" dirty="0">
              <a:ln>
                <a:noFill/>
              </a:ln>
              <a:solidFill>
                <a:prstClr val="black"/>
              </a:solidFill>
              <a:effectLst/>
              <a:uLnTx/>
              <a:uFillTx/>
              <a:latin typeface="Trebuchet MS" panose="020B0603020202020204"/>
              <a:ea typeface="+mj-ea"/>
              <a:cs typeface="+mj-cs"/>
            </a:endParaRPr>
          </a:p>
        </p:txBody>
      </p:sp>
      <p:pic>
        <p:nvPicPr>
          <p:cNvPr id="17" name="Picture 16">
            <a:extLst>
              <a:ext uri="{FF2B5EF4-FFF2-40B4-BE49-F238E27FC236}">
                <a16:creationId xmlns:a16="http://schemas.microsoft.com/office/drawing/2014/main" id="{E2F41344-8366-4E44-BD85-E2DD7AC50E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448" y="3258207"/>
            <a:ext cx="3896092" cy="2728528"/>
          </a:xfrm>
          <a:prstGeom prst="rect">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78376199"/>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408</TotalTime>
  <Words>1226</Words>
  <Application>Microsoft Macintosh PowerPoint</Application>
  <PresentationFormat>Widescreen</PresentationFormat>
  <Paragraphs>174</Paragraphs>
  <Slides>19</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Agency FB</vt:lpstr>
      <vt:lpstr>Apple Braille</vt:lpstr>
      <vt:lpstr>Arial</vt:lpstr>
      <vt:lpstr>Arial Black</vt:lpstr>
      <vt:lpstr>Bradley Hand</vt:lpstr>
      <vt:lpstr>Calibri</vt:lpstr>
      <vt:lpstr>Century Gothic</vt:lpstr>
      <vt:lpstr>Copperplate Gothic Bold</vt:lpstr>
      <vt:lpstr>Corbel</vt:lpstr>
      <vt:lpstr>Franklin Gothic Medium</vt:lpstr>
      <vt:lpstr>Trebuchet MS</vt:lpstr>
      <vt:lpstr>Wingdings</vt:lpstr>
      <vt:lpstr>Wingdings 2</vt:lpstr>
      <vt:lpstr>Frame</vt:lpstr>
      <vt:lpstr>CORPERATE  PROFILE 2022</vt:lpstr>
      <vt:lpstr>PowerPoint Presentation</vt:lpstr>
      <vt:lpstr>PowerPoint Presentation</vt:lpstr>
      <vt:lpstr>PowerPoint Presentation</vt:lpstr>
      <vt:lpstr>OUR CORPERATE DETAIL</vt:lpstr>
      <vt:lpstr>PowerPoint Presentation</vt:lpstr>
      <vt:lpstr>PowerPoint Presentation</vt:lpstr>
      <vt:lpstr>PowerPoint Presentation</vt:lpstr>
      <vt:lpstr>PowerPoint Presentation</vt:lpstr>
      <vt:lpstr>PowerPoint Presentation</vt:lpstr>
      <vt:lpstr> OUR CORE VALUES</vt:lpstr>
      <vt:lpstr>PowerPoint Presentation</vt:lpstr>
      <vt:lpstr> OUR corporate details</vt:lpstr>
      <vt:lpstr>corporate details</vt:lpstr>
      <vt:lpstr>PowerPoint Presentation</vt:lpstr>
      <vt:lpstr>PowerPoint Presentation</vt:lpstr>
      <vt:lpstr>PowerPoint Presentation</vt:lpstr>
      <vt:lpstr>PowerPoint Presentation</vt:lpstr>
      <vt:lpstr> acknowledgement seal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clients are System Integrators, Installers, OEM's, Machine Builders, as well as R&amp;D Centres and Engineering Consultants. Together we develop and produce industrial products and installations, and implement Industrial Automation and Networking Projects throughout Europe. We distribute industrial quality products, from standard of-the-shelf items up to customer specials, including complete integrated systems. Most standard items, and specials when required, are stocked in our warehouses in Haarlem (NL) and Hofheim/Frankfurt (D). We strongly believe in long time relations with our customers and the manufacturers we represent. That’s why our Sales, Technical Support, Administration, Receiving and Shipping Divisions are geared to provide our customers with the best possible service. This is our commitment. </dc:title>
  <dc:creator>Mujaheed Baita</dc:creator>
  <cp:lastModifiedBy>Mujaheed Baita</cp:lastModifiedBy>
  <cp:revision>11</cp:revision>
  <dcterms:created xsi:type="dcterms:W3CDTF">2022-09-19T09:17:23Z</dcterms:created>
  <dcterms:modified xsi:type="dcterms:W3CDTF">2022-09-19T18:03:38Z</dcterms:modified>
</cp:coreProperties>
</file>